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36"/>
  </p:notesMasterIdLst>
  <p:handoutMasterIdLst>
    <p:handoutMasterId r:id="rId37"/>
  </p:handoutMasterIdLst>
  <p:sldIdLst>
    <p:sldId id="256" r:id="rId6"/>
    <p:sldId id="296" r:id="rId7"/>
    <p:sldId id="290" r:id="rId8"/>
    <p:sldId id="258" r:id="rId9"/>
    <p:sldId id="259" r:id="rId10"/>
    <p:sldId id="297" r:id="rId11"/>
    <p:sldId id="261" r:id="rId12"/>
    <p:sldId id="300" r:id="rId13"/>
    <p:sldId id="301" r:id="rId14"/>
    <p:sldId id="302" r:id="rId15"/>
    <p:sldId id="303" r:id="rId16"/>
    <p:sldId id="304" r:id="rId17"/>
    <p:sldId id="262" r:id="rId18"/>
    <p:sldId id="291" r:id="rId19"/>
    <p:sldId id="264" r:id="rId20"/>
    <p:sldId id="265" r:id="rId21"/>
    <p:sldId id="266" r:id="rId22"/>
    <p:sldId id="267" r:id="rId23"/>
    <p:sldId id="294" r:id="rId24"/>
    <p:sldId id="269" r:id="rId25"/>
    <p:sldId id="270" r:id="rId26"/>
    <p:sldId id="271" r:id="rId27"/>
    <p:sldId id="273" r:id="rId28"/>
    <p:sldId id="295" r:id="rId29"/>
    <p:sldId id="305" r:id="rId30"/>
    <p:sldId id="306" r:id="rId31"/>
    <p:sldId id="281" r:id="rId32"/>
    <p:sldId id="282" r:id="rId33"/>
    <p:sldId id="283" r:id="rId34"/>
    <p:sldId id="285" r:id="rId35"/>
  </p:sldIdLst>
  <p:sldSz cx="12192000" cy="6858000"/>
  <p:notesSz cx="6858000" cy="9926638"/>
  <p:defaultText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D4815"/>
    <a:srgbClr val="FF3300"/>
    <a:srgbClr val="FF66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48"/>
  </p:normalViewPr>
  <p:slideViewPr>
    <p:cSldViewPr snapToGrid="0">
      <p:cViewPr varScale="1">
        <p:scale>
          <a:sx n="100" d="100"/>
          <a:sy n="100" d="100"/>
        </p:scale>
        <p:origin x="72" y="72"/>
      </p:cViewPr>
      <p:guideLst>
        <p:guide orient="horz" pos="2160"/>
        <p:guide pos="3847"/>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viewProps" Target="viewProps.xml"/><Relationship Id="rId21" Type="http://schemas.openxmlformats.org/officeDocument/2006/relationships/slide" Target="slides/slide16.xml"/><Relationship Id="rId34" Type="http://schemas.openxmlformats.org/officeDocument/2006/relationships/slide" Target="slides/slide29.xml"/><Relationship Id="rId42" Type="http://schemas.microsoft.com/office/2016/11/relationships/changesInfo" Target="changesInfos/changesInfo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etle Daler" userId="f28d7cdf-596c-4b76-9c59-c6f1430e67d6" providerId="ADAL" clId="{6035C199-F29B-4146-AA24-C9FB401FF39F}"/>
    <pc:docChg chg="modSld">
      <pc:chgData name="Vetle Daler" userId="f28d7cdf-596c-4b76-9c59-c6f1430e67d6" providerId="ADAL" clId="{6035C199-F29B-4146-AA24-C9FB401FF39F}" dt="2025-03-06T10:47:46.865" v="17" actId="20577"/>
      <pc:docMkLst>
        <pc:docMk/>
      </pc:docMkLst>
      <pc:sldChg chg="modSp mod">
        <pc:chgData name="Vetle Daler" userId="f28d7cdf-596c-4b76-9c59-c6f1430e67d6" providerId="ADAL" clId="{6035C199-F29B-4146-AA24-C9FB401FF39F}" dt="2025-03-06T10:45:08.129" v="6" actId="20577"/>
        <pc:sldMkLst>
          <pc:docMk/>
          <pc:sldMk cId="3874877856" sldId="258"/>
        </pc:sldMkLst>
        <pc:spChg chg="mod">
          <ac:chgData name="Vetle Daler" userId="f28d7cdf-596c-4b76-9c59-c6f1430e67d6" providerId="ADAL" clId="{6035C199-F29B-4146-AA24-C9FB401FF39F}" dt="2025-03-06T10:45:08.129" v="6" actId="20577"/>
          <ac:spMkLst>
            <pc:docMk/>
            <pc:sldMk cId="3874877856" sldId="258"/>
            <ac:spMk id="3" creationId="{00000000-0000-0000-0000-000000000000}"/>
          </ac:spMkLst>
        </pc:spChg>
      </pc:sldChg>
      <pc:sldChg chg="modSp mod">
        <pc:chgData name="Vetle Daler" userId="f28d7cdf-596c-4b76-9c59-c6f1430e67d6" providerId="ADAL" clId="{6035C199-F29B-4146-AA24-C9FB401FF39F}" dt="2025-03-06T10:46:09.510" v="8" actId="20577"/>
        <pc:sldMkLst>
          <pc:docMk/>
          <pc:sldMk cId="3399724642" sldId="269"/>
        </pc:sldMkLst>
        <pc:spChg chg="mod">
          <ac:chgData name="Vetle Daler" userId="f28d7cdf-596c-4b76-9c59-c6f1430e67d6" providerId="ADAL" clId="{6035C199-F29B-4146-AA24-C9FB401FF39F}" dt="2025-03-06T10:46:09.510" v="8" actId="20577"/>
          <ac:spMkLst>
            <pc:docMk/>
            <pc:sldMk cId="3399724642" sldId="269"/>
            <ac:spMk id="2" creationId="{00000000-0000-0000-0000-000000000000}"/>
          </ac:spMkLst>
        </pc:spChg>
      </pc:sldChg>
      <pc:sldChg chg="modSp mod">
        <pc:chgData name="Vetle Daler" userId="f28d7cdf-596c-4b76-9c59-c6f1430e67d6" providerId="ADAL" clId="{6035C199-F29B-4146-AA24-C9FB401FF39F}" dt="2025-03-06T10:46:37.689" v="10" actId="20577"/>
        <pc:sldMkLst>
          <pc:docMk/>
          <pc:sldMk cId="2031162111" sldId="282"/>
        </pc:sldMkLst>
        <pc:spChg chg="mod">
          <ac:chgData name="Vetle Daler" userId="f28d7cdf-596c-4b76-9c59-c6f1430e67d6" providerId="ADAL" clId="{6035C199-F29B-4146-AA24-C9FB401FF39F}" dt="2025-03-06T10:46:37.689" v="10" actId="20577"/>
          <ac:spMkLst>
            <pc:docMk/>
            <pc:sldMk cId="2031162111" sldId="282"/>
            <ac:spMk id="3" creationId="{00000000-0000-0000-0000-000000000000}"/>
          </ac:spMkLst>
        </pc:spChg>
      </pc:sldChg>
      <pc:sldChg chg="modSp mod">
        <pc:chgData name="Vetle Daler" userId="f28d7cdf-596c-4b76-9c59-c6f1430e67d6" providerId="ADAL" clId="{6035C199-F29B-4146-AA24-C9FB401FF39F}" dt="2025-03-06T10:47:46.865" v="17" actId="20577"/>
        <pc:sldMkLst>
          <pc:docMk/>
          <pc:sldMk cId="2457429536" sldId="283"/>
        </pc:sldMkLst>
        <pc:spChg chg="mod">
          <ac:chgData name="Vetle Daler" userId="f28d7cdf-596c-4b76-9c59-c6f1430e67d6" providerId="ADAL" clId="{6035C199-F29B-4146-AA24-C9FB401FF39F}" dt="2025-03-06T10:47:46.865" v="17" actId="20577"/>
          <ac:spMkLst>
            <pc:docMk/>
            <pc:sldMk cId="2457429536" sldId="283"/>
            <ac:spMk id="5" creationId="{998E3341-FFD7-4BA1-9C2E-7F6024BF0583}"/>
          </ac:spMkLst>
        </pc:spChg>
      </pc:sldChg>
      <pc:sldChg chg="modSp mod">
        <pc:chgData name="Vetle Daler" userId="f28d7cdf-596c-4b76-9c59-c6f1430e67d6" providerId="ADAL" clId="{6035C199-F29B-4146-AA24-C9FB401FF39F}" dt="2025-03-06T10:44:41.695" v="4" actId="6549"/>
        <pc:sldMkLst>
          <pc:docMk/>
          <pc:sldMk cId="2384348655" sldId="296"/>
        </pc:sldMkLst>
        <pc:spChg chg="mod">
          <ac:chgData name="Vetle Daler" userId="f28d7cdf-596c-4b76-9c59-c6f1430e67d6" providerId="ADAL" clId="{6035C199-F29B-4146-AA24-C9FB401FF39F}" dt="2025-03-06T10:44:41.695" v="4" actId="6549"/>
          <ac:spMkLst>
            <pc:docMk/>
            <pc:sldMk cId="2384348655" sldId="296"/>
            <ac:spMk id="3" creationId="{00000000-0000-0000-0000-000000000000}"/>
          </ac:spMkLst>
        </pc:spChg>
      </pc:sldChg>
    </pc:docChg>
  </pc:docChgLst>
  <pc:docChgLst>
    <pc:chgData name="Vetle Daler" userId="f28d7cdf-596c-4b76-9c59-c6f1430e67d6" providerId="ADAL" clId="{9FD301F7-46CC-4053-9225-E99F3BE59838}"/>
    <pc:docChg chg="custSel modSld">
      <pc:chgData name="Vetle Daler" userId="f28d7cdf-596c-4b76-9c59-c6f1430e67d6" providerId="ADAL" clId="{9FD301F7-46CC-4053-9225-E99F3BE59838}" dt="2025-01-28T21:17:51.698" v="13" actId="20577"/>
      <pc:docMkLst>
        <pc:docMk/>
      </pc:docMkLst>
      <pc:sldChg chg="delSp modSp mod">
        <pc:chgData name="Vetle Daler" userId="f28d7cdf-596c-4b76-9c59-c6f1430e67d6" providerId="ADAL" clId="{9FD301F7-46CC-4053-9225-E99F3BE59838}" dt="2025-01-28T21:15:37.114" v="5" actId="1076"/>
        <pc:sldMkLst>
          <pc:docMk/>
          <pc:sldMk cId="2890960570" sldId="259"/>
        </pc:sldMkLst>
        <pc:spChg chg="mod">
          <ac:chgData name="Vetle Daler" userId="f28d7cdf-596c-4b76-9c59-c6f1430e67d6" providerId="ADAL" clId="{9FD301F7-46CC-4053-9225-E99F3BE59838}" dt="2025-01-28T21:15:37.114" v="5" actId="1076"/>
          <ac:spMkLst>
            <pc:docMk/>
            <pc:sldMk cId="2890960570" sldId="259"/>
            <ac:spMk id="6" creationId="{9D5B9B3E-4E7D-4041-9DAB-4E5F95CBD7CE}"/>
          </ac:spMkLst>
        </pc:spChg>
        <pc:picChg chg="mod">
          <ac:chgData name="Vetle Daler" userId="f28d7cdf-596c-4b76-9c59-c6f1430e67d6" providerId="ADAL" clId="{9FD301F7-46CC-4053-9225-E99F3BE59838}" dt="2025-01-28T21:15:33.837" v="4" actId="14100"/>
          <ac:picMkLst>
            <pc:docMk/>
            <pc:sldMk cId="2890960570" sldId="259"/>
            <ac:picMk id="4" creationId="{221AB590-107D-4593-BC4F-049527A485BD}"/>
          </ac:picMkLst>
        </pc:picChg>
      </pc:sldChg>
      <pc:sldChg chg="modSp mod">
        <pc:chgData name="Vetle Daler" userId="f28d7cdf-596c-4b76-9c59-c6f1430e67d6" providerId="ADAL" clId="{9FD301F7-46CC-4053-9225-E99F3BE59838}" dt="2025-01-28T21:17:51.698" v="13" actId="20577"/>
        <pc:sldMkLst>
          <pc:docMk/>
          <pc:sldMk cId="2031162111" sldId="282"/>
        </pc:sldMkLst>
        <pc:spChg chg="mod">
          <ac:chgData name="Vetle Daler" userId="f28d7cdf-596c-4b76-9c59-c6f1430e67d6" providerId="ADAL" clId="{9FD301F7-46CC-4053-9225-E99F3BE59838}" dt="2025-01-28T21:17:51.698" v="13" actId="20577"/>
          <ac:spMkLst>
            <pc:docMk/>
            <pc:sldMk cId="2031162111" sldId="282"/>
            <ac:spMk id="3"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96332"/>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sz="quarter" idx="1"/>
          </p:nvPr>
        </p:nvSpPr>
        <p:spPr>
          <a:xfrm>
            <a:off x="3884613" y="0"/>
            <a:ext cx="2971800" cy="496332"/>
          </a:xfrm>
          <a:prstGeom prst="rect">
            <a:avLst/>
          </a:prstGeom>
        </p:spPr>
        <p:txBody>
          <a:bodyPr vert="horz" lIns="91440" tIns="45720" rIns="91440" bIns="45720" rtlCol="0"/>
          <a:lstStyle>
            <a:lvl1pPr algn="r">
              <a:defRPr sz="1200"/>
            </a:lvl1pPr>
          </a:lstStyle>
          <a:p>
            <a:fld id="{24FB2B95-74DE-EA46-984A-6BAE07CBB437}" type="datetimeFigureOut">
              <a:rPr lang="nb-NO" smtClean="0"/>
              <a:t>06.03.2025</a:t>
            </a:fld>
            <a:endParaRPr lang="nb-NO"/>
          </a:p>
        </p:txBody>
      </p:sp>
      <p:sp>
        <p:nvSpPr>
          <p:cNvPr id="4" name="Plassholder for bunntekst 3"/>
          <p:cNvSpPr>
            <a:spLocks noGrp="1"/>
          </p:cNvSpPr>
          <p:nvPr>
            <p:ph type="ftr" sz="quarter" idx="2"/>
          </p:nvPr>
        </p:nvSpPr>
        <p:spPr>
          <a:xfrm>
            <a:off x="0" y="9428584"/>
            <a:ext cx="2971800" cy="496332"/>
          </a:xfrm>
          <a:prstGeom prst="rect">
            <a:avLst/>
          </a:prstGeom>
        </p:spPr>
        <p:txBody>
          <a:bodyPr vert="horz" lIns="91440" tIns="45720" rIns="91440" bIns="45720" rtlCol="0" anchor="b"/>
          <a:lstStyle>
            <a:lvl1pPr algn="l">
              <a:defRPr sz="1200"/>
            </a:lvl1pPr>
          </a:lstStyle>
          <a:p>
            <a:endParaRPr lang="nb-NO"/>
          </a:p>
        </p:txBody>
      </p:sp>
      <p:sp>
        <p:nvSpPr>
          <p:cNvPr id="5" name="Plassholder for lysbildenummer 4"/>
          <p:cNvSpPr>
            <a:spLocks noGrp="1"/>
          </p:cNvSpPr>
          <p:nvPr>
            <p:ph type="sldNum" sz="quarter" idx="3"/>
          </p:nvPr>
        </p:nvSpPr>
        <p:spPr>
          <a:xfrm>
            <a:off x="3884613" y="9428584"/>
            <a:ext cx="2971800" cy="496332"/>
          </a:xfrm>
          <a:prstGeom prst="rect">
            <a:avLst/>
          </a:prstGeom>
        </p:spPr>
        <p:txBody>
          <a:bodyPr vert="horz" lIns="91440" tIns="45720" rIns="91440" bIns="45720" rtlCol="0" anchor="b"/>
          <a:lstStyle>
            <a:lvl1pPr algn="r">
              <a:defRPr sz="1200"/>
            </a:lvl1pPr>
          </a:lstStyle>
          <a:p>
            <a:fld id="{33D83880-39AC-3F40-9B3B-60AB057637C0}" type="slidenum">
              <a:rPr lang="nb-NO" smtClean="0"/>
              <a:t>‹#›</a:t>
            </a:fld>
            <a:endParaRPr lang="nb-NO"/>
          </a:p>
        </p:txBody>
      </p:sp>
    </p:spTree>
    <p:extLst>
      <p:ext uri="{BB962C8B-B14F-4D97-AF65-F5344CB8AC3E}">
        <p14:creationId xmlns:p14="http://schemas.microsoft.com/office/powerpoint/2010/main" val="26069511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96332"/>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96332"/>
          </a:xfrm>
          <a:prstGeom prst="rect">
            <a:avLst/>
          </a:prstGeom>
        </p:spPr>
        <p:txBody>
          <a:bodyPr vert="horz" lIns="91440" tIns="45720" rIns="91440" bIns="45720" rtlCol="0"/>
          <a:lstStyle>
            <a:lvl1pPr algn="r">
              <a:defRPr sz="1200"/>
            </a:lvl1pPr>
          </a:lstStyle>
          <a:p>
            <a:fld id="{F7BBB6C2-2F31-4ADC-8912-CFFBFF2ACD4B}" type="datetimeFigureOut">
              <a:rPr lang="nb-NO" smtClean="0"/>
              <a:t>06.03.2025</a:t>
            </a:fld>
            <a:endParaRPr lang="nb-NO"/>
          </a:p>
        </p:txBody>
      </p:sp>
      <p:sp>
        <p:nvSpPr>
          <p:cNvPr id="4" name="Plassholder for lysbilde 3"/>
          <p:cNvSpPr>
            <a:spLocks noGrp="1" noRot="1" noChangeAspect="1"/>
          </p:cNvSpPr>
          <p:nvPr>
            <p:ph type="sldImg" idx="2"/>
          </p:nvPr>
        </p:nvSpPr>
        <p:spPr>
          <a:xfrm>
            <a:off x="120650" y="744538"/>
            <a:ext cx="6616700" cy="3722687"/>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715154"/>
            <a:ext cx="5486400" cy="4466987"/>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9428584"/>
            <a:ext cx="2971800" cy="496332"/>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9428584"/>
            <a:ext cx="2971800" cy="496332"/>
          </a:xfrm>
          <a:prstGeom prst="rect">
            <a:avLst/>
          </a:prstGeom>
        </p:spPr>
        <p:txBody>
          <a:bodyPr vert="horz" lIns="91440" tIns="45720" rIns="91440" bIns="45720" rtlCol="0" anchor="b"/>
          <a:lstStyle>
            <a:lvl1pPr algn="r">
              <a:defRPr sz="1200"/>
            </a:lvl1pPr>
          </a:lstStyle>
          <a:p>
            <a:fld id="{C026BEC8-AB97-42AC-8555-035CAA5FB370}" type="slidenum">
              <a:rPr lang="nb-NO" smtClean="0"/>
              <a:t>‹#›</a:t>
            </a:fld>
            <a:endParaRPr lang="nb-NO"/>
          </a:p>
        </p:txBody>
      </p:sp>
    </p:spTree>
    <p:extLst>
      <p:ext uri="{BB962C8B-B14F-4D97-AF65-F5344CB8AC3E}">
        <p14:creationId xmlns:p14="http://schemas.microsoft.com/office/powerpoint/2010/main" val="11159361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www.parat.com/"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120650" y="744538"/>
            <a:ext cx="6616700" cy="3722687"/>
          </a:xfrm>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C026BEC8-AB97-42AC-8555-035CAA5FB370}" type="slidenum">
              <a:rPr lang="nb-NO" smtClean="0"/>
              <a:t>1</a:t>
            </a:fld>
            <a:endParaRPr lang="nb-NO"/>
          </a:p>
        </p:txBody>
      </p:sp>
    </p:spTree>
    <p:extLst>
      <p:ext uri="{BB962C8B-B14F-4D97-AF65-F5344CB8AC3E}">
        <p14:creationId xmlns:p14="http://schemas.microsoft.com/office/powerpoint/2010/main" val="7925860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120650" y="744538"/>
            <a:ext cx="6616700" cy="3722687"/>
          </a:xfrm>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C026BEC8-AB97-42AC-8555-035CAA5FB370}" type="slidenum">
              <a:rPr lang="nb-NO" smtClean="0"/>
              <a:t>16</a:t>
            </a:fld>
            <a:endParaRPr lang="nb-NO"/>
          </a:p>
        </p:txBody>
      </p:sp>
    </p:spTree>
    <p:extLst>
      <p:ext uri="{BB962C8B-B14F-4D97-AF65-F5344CB8AC3E}">
        <p14:creationId xmlns:p14="http://schemas.microsoft.com/office/powerpoint/2010/main" val="12933034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120650" y="744538"/>
            <a:ext cx="6616700" cy="3722687"/>
          </a:xfrm>
        </p:spPr>
      </p:sp>
      <p:sp>
        <p:nvSpPr>
          <p:cNvPr id="3" name="Plassholder for notater 2"/>
          <p:cNvSpPr>
            <a:spLocks noGrp="1"/>
          </p:cNvSpPr>
          <p:nvPr>
            <p:ph type="body" idx="1"/>
          </p:nvPr>
        </p:nvSpPr>
        <p:spPr/>
        <p:txBody>
          <a:bodyPr/>
          <a:lstStyle/>
          <a:p>
            <a:r>
              <a:rPr lang="nb-NO">
                <a:effectLst/>
              </a:rPr>
              <a:t>En rask og enkel vei til de riktige svarene!</a:t>
            </a:r>
          </a:p>
          <a:p>
            <a:r>
              <a:rPr lang="nb-NO">
                <a:effectLst/>
              </a:rPr>
              <a:t>Parat har inngått en avtale som gir medlemmene tilgang til </a:t>
            </a:r>
            <a:r>
              <a:rPr lang="nb-NO" err="1">
                <a:effectLst/>
              </a:rPr>
              <a:t>Compedia</a:t>
            </a:r>
            <a:r>
              <a:rPr lang="nb-NO">
                <a:effectLst/>
              </a:rPr>
              <a:t>, som er en kunnskapsdatabase innenfor områdene arbeidsrett, folketrygd og HMS. </a:t>
            </a:r>
            <a:br>
              <a:rPr lang="nb-NO">
                <a:effectLst/>
              </a:rPr>
            </a:br>
            <a:br>
              <a:rPr lang="nb-NO">
                <a:effectLst/>
              </a:rPr>
            </a:br>
            <a:r>
              <a:rPr lang="nb-NO">
                <a:effectLst/>
              </a:rPr>
              <a:t>Verktøyet leder deg til essensen av relevant kunnskap du trenger som ansatt og som tillitsvalgt. Du trenger ikke spesielle juridiske eller personalfaglige forkunnskaper for å benytte deg av tjenesten. Tjenesten inneholder rundt 70 lover med forskrifter og en artikkelsamling om arbeidsrettslige temaer. </a:t>
            </a:r>
            <a:br>
              <a:rPr lang="nb-NO">
                <a:effectLst/>
              </a:rPr>
            </a:br>
            <a:br>
              <a:rPr lang="nb-NO">
                <a:effectLst/>
              </a:rPr>
            </a:br>
            <a:endParaRPr lang="nb-NO">
              <a:effectLst/>
            </a:endParaRPr>
          </a:p>
          <a:p>
            <a:endParaRPr lang="nb-NO"/>
          </a:p>
        </p:txBody>
      </p:sp>
      <p:sp>
        <p:nvSpPr>
          <p:cNvPr id="4" name="Plassholder for lysbildenummer 3"/>
          <p:cNvSpPr>
            <a:spLocks noGrp="1"/>
          </p:cNvSpPr>
          <p:nvPr>
            <p:ph type="sldNum" sz="quarter" idx="10"/>
          </p:nvPr>
        </p:nvSpPr>
        <p:spPr/>
        <p:txBody>
          <a:bodyPr/>
          <a:lstStyle/>
          <a:p>
            <a:fld id="{67810305-8AEE-4CF4-8637-07D39471CCCC}" type="slidenum">
              <a:rPr lang="nb-NO" smtClean="0"/>
              <a:t>18</a:t>
            </a:fld>
            <a:endParaRPr lang="nb-NO"/>
          </a:p>
        </p:txBody>
      </p:sp>
    </p:spTree>
    <p:extLst>
      <p:ext uri="{BB962C8B-B14F-4D97-AF65-F5344CB8AC3E}">
        <p14:creationId xmlns:p14="http://schemas.microsoft.com/office/powerpoint/2010/main" val="20265056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120650" y="744538"/>
            <a:ext cx="6616700" cy="3722687"/>
          </a:xfrm>
        </p:spPr>
      </p:sp>
      <p:sp>
        <p:nvSpPr>
          <p:cNvPr id="3" name="Plassholder for notater 2"/>
          <p:cNvSpPr>
            <a:spLocks noGrp="1"/>
          </p:cNvSpPr>
          <p:nvPr>
            <p:ph type="body" idx="1"/>
          </p:nvPr>
        </p:nvSpPr>
        <p:spPr/>
        <p:txBody>
          <a:bodyPr/>
          <a:lstStyle/>
          <a:p>
            <a:r>
              <a:rPr lang="nb-NO" dirty="0"/>
              <a:t>Dette er første side i </a:t>
            </a:r>
            <a:r>
              <a:rPr lang="nb-NO" dirty="0" err="1"/>
              <a:t>Compendia</a:t>
            </a:r>
            <a:r>
              <a:rPr lang="nb-NO" dirty="0"/>
              <a:t> personal. Den blå linjen øverst har en rekke faner med forskjellige tema.</a:t>
            </a:r>
          </a:p>
          <a:p>
            <a:endParaRPr lang="nb-NO" dirty="0"/>
          </a:p>
          <a:p>
            <a:pPr>
              <a:buClr>
                <a:schemeClr val="tx2"/>
              </a:buClr>
            </a:pPr>
            <a:r>
              <a:rPr lang="nb-NO" sz="1200" dirty="0"/>
              <a:t>En arbeidsrettslig kunnskapsdatabase</a:t>
            </a:r>
          </a:p>
          <a:p>
            <a:pPr>
              <a:buClr>
                <a:schemeClr val="tx2"/>
              </a:buClr>
            </a:pPr>
            <a:r>
              <a:rPr lang="nb-NO" sz="1200" dirty="0"/>
              <a:t>En raskt og enkel vei til de riktige svarene og til enhver tid oppdatert informasjon</a:t>
            </a:r>
          </a:p>
          <a:p>
            <a:pPr>
              <a:buClr>
                <a:schemeClr val="tx2"/>
              </a:buClr>
            </a:pPr>
            <a:r>
              <a:rPr lang="nb-NO" sz="1200" dirty="0"/>
              <a:t>Rundt 70 lover med forskrifter Artikkelsamling om arbeidsrettslige temaer</a:t>
            </a:r>
          </a:p>
          <a:p>
            <a:pPr>
              <a:buClr>
                <a:schemeClr val="tx2"/>
              </a:buClr>
            </a:pPr>
            <a:r>
              <a:rPr lang="nb-NO" sz="1200" dirty="0"/>
              <a:t> Logg inn på "Min side" på www.parat.com</a:t>
            </a:r>
            <a:endParaRPr lang="nb-NO" dirty="0"/>
          </a:p>
        </p:txBody>
      </p:sp>
      <p:sp>
        <p:nvSpPr>
          <p:cNvPr id="4" name="Plassholder for lysbildenummer 3"/>
          <p:cNvSpPr>
            <a:spLocks noGrp="1"/>
          </p:cNvSpPr>
          <p:nvPr>
            <p:ph type="sldNum" sz="quarter" idx="10"/>
          </p:nvPr>
        </p:nvSpPr>
        <p:spPr/>
        <p:txBody>
          <a:bodyPr/>
          <a:lstStyle/>
          <a:p>
            <a:fld id="{B683227F-B638-7A4A-8659-0A2834C7B4CB}" type="slidenum">
              <a:rPr lang="nb-NO" smtClean="0"/>
              <a:t>19</a:t>
            </a:fld>
            <a:endParaRPr lang="nb-NO"/>
          </a:p>
        </p:txBody>
      </p:sp>
    </p:spTree>
    <p:extLst>
      <p:ext uri="{BB962C8B-B14F-4D97-AF65-F5344CB8AC3E}">
        <p14:creationId xmlns:p14="http://schemas.microsoft.com/office/powerpoint/2010/main" val="11677556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120650" y="744538"/>
            <a:ext cx="6616700" cy="3722687"/>
          </a:xfrm>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a:t>Aktivitetene finner dere en oversikt over på hjemmesiden under link ”Kurs og utdanning” og "Parats kurstilbud"</a:t>
            </a:r>
          </a:p>
        </p:txBody>
      </p:sp>
      <p:sp>
        <p:nvSpPr>
          <p:cNvPr id="4" name="Plassholder for lysbildenummer 3"/>
          <p:cNvSpPr>
            <a:spLocks noGrp="1"/>
          </p:cNvSpPr>
          <p:nvPr>
            <p:ph type="sldNum" sz="quarter" idx="10"/>
          </p:nvPr>
        </p:nvSpPr>
        <p:spPr/>
        <p:txBody>
          <a:bodyPr/>
          <a:lstStyle/>
          <a:p>
            <a:fld id="{67810305-8AEE-4CF4-8637-07D39471CCCC}" type="slidenum">
              <a:rPr lang="nb-NO" smtClean="0"/>
              <a:t>20</a:t>
            </a:fld>
            <a:endParaRPr lang="nb-NO"/>
          </a:p>
        </p:txBody>
      </p:sp>
    </p:spTree>
    <p:extLst>
      <p:ext uri="{BB962C8B-B14F-4D97-AF65-F5344CB8AC3E}">
        <p14:creationId xmlns:p14="http://schemas.microsoft.com/office/powerpoint/2010/main" val="41618360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120650" y="744538"/>
            <a:ext cx="6616700" cy="3722687"/>
          </a:xfrm>
        </p:spPr>
      </p:sp>
      <p:sp>
        <p:nvSpPr>
          <p:cNvPr id="3" name="Plassholder for notater 2"/>
          <p:cNvSpPr>
            <a:spLocks noGrp="1"/>
          </p:cNvSpPr>
          <p:nvPr>
            <p:ph type="body" idx="1"/>
          </p:nvPr>
        </p:nvSpPr>
        <p:spPr/>
        <p:txBody>
          <a:bodyPr/>
          <a:lstStyle/>
          <a:p>
            <a:pPr eaLnBrk="1" hangingPunct="1"/>
            <a:r>
              <a:rPr lang="nb-NO" b="1"/>
              <a:t>For medlemmer som er opptatt</a:t>
            </a:r>
            <a:r>
              <a:rPr lang="nb-NO" b="1" baseline="0"/>
              <a:t> av mulighet til kurs – bli tillitsvalgt!</a:t>
            </a:r>
            <a:endParaRPr lang="nb-NO" b="1"/>
          </a:p>
          <a:p>
            <a:pPr eaLnBrk="1" hangingPunct="1"/>
            <a:endParaRPr lang="nb-NO"/>
          </a:p>
          <a:p>
            <a:pPr eaLnBrk="1" hangingPunct="1"/>
            <a:r>
              <a:rPr lang="nb-NO"/>
              <a:t>Parat legger stor vekt på å gjøre de tillitsvalgte i stand til å utføre sitt verv på best mulig måte. Har derfor utviklet et svært godt opplæringsprogram for tillitsvalgte, for å tilføre nødvendig kunnskap, utvikle kompetansen og skape trygghet i rollen som tv.</a:t>
            </a:r>
          </a:p>
          <a:p>
            <a:pPr eaLnBrk="1" hangingPunct="1"/>
            <a:endParaRPr lang="nb-NO"/>
          </a:p>
          <a:p>
            <a:pPr eaLnBrk="1" hangingPunct="1"/>
            <a:r>
              <a:rPr lang="nb-NO"/>
              <a:t>Oversikten viser de forskjellige opplæringstiltakene i Parat. Hver del vil bli nøye presentert på de neste foilene.</a:t>
            </a:r>
          </a:p>
          <a:p>
            <a:pPr eaLnBrk="1" hangingPunct="1"/>
            <a:r>
              <a:rPr lang="nb-NO"/>
              <a:t>Si kort litt om Trinn 1, og rutiner for å fange opp nye tillitsvalgte.</a:t>
            </a:r>
          </a:p>
          <a:p>
            <a:pPr eaLnBrk="1" hangingPunct="1"/>
            <a:r>
              <a:rPr lang="nb-NO"/>
              <a:t>Veldig viktig at endringer i verv meldes inn rask. Den tillitsvalgte har ansvar for å informere både arbeidsgiver og Parat om slike endringer. Avgjørende for å motta informasjon og invitasjoner.</a:t>
            </a:r>
          </a:p>
          <a:p>
            <a:pPr eaLnBrk="1" hangingPunct="1"/>
            <a:endParaRPr lang="nb-NO"/>
          </a:p>
          <a:p>
            <a:pPr eaLnBrk="1" hangingPunct="1"/>
            <a:r>
              <a:rPr lang="nb-NO"/>
              <a:t>Utvelgelse av kursdeltakere gjøres med utgangspunkt i verv og krav om evt. forkunnskaper. Dette vil framgå i invitasjonen. For fordypningskurs kreves det at deltakerne har gjennomført grunnopplæringen i Parat eller har tilsvarende kunnskaper.</a:t>
            </a:r>
          </a:p>
          <a:p>
            <a:pPr eaLnBrk="1" hangingPunct="1"/>
            <a:endParaRPr lang="nb-NO"/>
          </a:p>
          <a:p>
            <a:pPr eaLnBrk="1" hangingPunct="1"/>
            <a:r>
              <a:rPr lang="nb-NO"/>
              <a:t>Fortell om dekning av kostnader knyttet til kurs, opplæring og temadager</a:t>
            </a:r>
          </a:p>
          <a:p>
            <a:pPr eaLnBrk="1" hangingPunct="1"/>
            <a:r>
              <a:rPr lang="nb-NO"/>
              <a:t>Orienter om at alle kursdeltakere må søke arbeidsgiver om permisjon med lønn</a:t>
            </a:r>
          </a:p>
          <a:p>
            <a:pPr eaLnBrk="1" hangingPunct="1"/>
            <a:r>
              <a:rPr lang="nb-NO"/>
              <a:t>Parat tilbyr dekning av tapt arbeidsinntekt for de som blir trukket i lønn</a:t>
            </a:r>
          </a:p>
          <a:p>
            <a:pPr eaLnBrk="1" hangingPunct="1"/>
            <a:r>
              <a:rPr lang="nb-NO"/>
              <a:t>Informer om reiseregninger</a:t>
            </a:r>
          </a:p>
          <a:p>
            <a:pPr eaLnBrk="1" hangingPunct="1"/>
            <a:r>
              <a:rPr lang="nb-NO"/>
              <a:t>Viktig å melde inn endringer raskt. Helt avgjørende for å få tilbud om grunnopplæringen.</a:t>
            </a:r>
          </a:p>
          <a:p>
            <a:endParaRPr lang="nb-NO"/>
          </a:p>
        </p:txBody>
      </p:sp>
      <p:sp>
        <p:nvSpPr>
          <p:cNvPr id="4" name="Plassholder for lysbildenummer 3"/>
          <p:cNvSpPr>
            <a:spLocks noGrp="1"/>
          </p:cNvSpPr>
          <p:nvPr>
            <p:ph type="sldNum" sz="quarter" idx="10"/>
          </p:nvPr>
        </p:nvSpPr>
        <p:spPr/>
        <p:txBody>
          <a:bodyPr/>
          <a:lstStyle/>
          <a:p>
            <a:fld id="{B683227F-B638-7A4A-8659-0A2834C7B4CB}" type="slidenum">
              <a:rPr lang="nb-NO" smtClean="0"/>
              <a:t>21</a:t>
            </a:fld>
            <a:endParaRPr lang="nb-NO"/>
          </a:p>
        </p:txBody>
      </p:sp>
    </p:spTree>
    <p:extLst>
      <p:ext uri="{BB962C8B-B14F-4D97-AF65-F5344CB8AC3E}">
        <p14:creationId xmlns:p14="http://schemas.microsoft.com/office/powerpoint/2010/main" val="38860639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120650" y="744538"/>
            <a:ext cx="6616700" cy="3722687"/>
          </a:xfrm>
        </p:spPr>
      </p:sp>
      <p:sp>
        <p:nvSpPr>
          <p:cNvPr id="3" name="Plassholder for notater 2"/>
          <p:cNvSpPr>
            <a:spLocks noGrp="1"/>
          </p:cNvSpPr>
          <p:nvPr>
            <p:ph type="body" idx="1"/>
          </p:nvPr>
        </p:nvSpPr>
        <p:spPr/>
        <p:txBody>
          <a:bodyPr/>
          <a:lstStyle/>
          <a:p>
            <a:pPr lvl="1"/>
            <a:r>
              <a:rPr lang="nb-NO"/>
              <a:t>Kundesenter på tlf. 03100 er betjent hverdager 08.00-21.00 (18.00 fredag). </a:t>
            </a:r>
            <a:r>
              <a:rPr lang="nb-NO" err="1"/>
              <a:t>Evt</a:t>
            </a:r>
            <a:r>
              <a:rPr lang="nb-NO"/>
              <a:t> se på www.gjensidige.no/ys</a:t>
            </a:r>
          </a:p>
          <a:p>
            <a:endParaRPr lang="nb-NO"/>
          </a:p>
        </p:txBody>
      </p:sp>
      <p:sp>
        <p:nvSpPr>
          <p:cNvPr id="4" name="Plassholder for lysbildenummer 3"/>
          <p:cNvSpPr>
            <a:spLocks noGrp="1"/>
          </p:cNvSpPr>
          <p:nvPr>
            <p:ph type="sldNum" sz="quarter" idx="10"/>
          </p:nvPr>
        </p:nvSpPr>
        <p:spPr/>
        <p:txBody>
          <a:bodyPr/>
          <a:lstStyle/>
          <a:p>
            <a:fld id="{67810305-8AEE-4CF4-8637-07D39471CCCC}" type="slidenum">
              <a:rPr lang="nb-NO" smtClean="0"/>
              <a:t>23</a:t>
            </a:fld>
            <a:endParaRPr lang="nb-NO"/>
          </a:p>
        </p:txBody>
      </p:sp>
    </p:spTree>
    <p:extLst>
      <p:ext uri="{BB962C8B-B14F-4D97-AF65-F5344CB8AC3E}">
        <p14:creationId xmlns:p14="http://schemas.microsoft.com/office/powerpoint/2010/main" val="32973265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120650" y="744538"/>
            <a:ext cx="6616700" cy="3722687"/>
          </a:xfrm>
        </p:spPr>
      </p:sp>
      <p:sp>
        <p:nvSpPr>
          <p:cNvPr id="3" name="Plassholder for notater 2"/>
          <p:cNvSpPr>
            <a:spLocks noGrp="1"/>
          </p:cNvSpPr>
          <p:nvPr>
            <p:ph type="body" idx="1"/>
          </p:nvPr>
        </p:nvSpPr>
        <p:spPr/>
        <p:txBody>
          <a:bodyPr/>
          <a:lstStyle/>
          <a:p>
            <a:r>
              <a:rPr lang="nb-NO"/>
              <a:t>Satsene</a:t>
            </a:r>
            <a:r>
              <a:rPr lang="nb-NO" baseline="0"/>
              <a:t> endres hvert år og ligger på www.parat.com</a:t>
            </a:r>
            <a:endParaRPr lang="nb-NO"/>
          </a:p>
        </p:txBody>
      </p:sp>
      <p:sp>
        <p:nvSpPr>
          <p:cNvPr id="4" name="Plassholder for lysbildenummer 3"/>
          <p:cNvSpPr>
            <a:spLocks noGrp="1"/>
          </p:cNvSpPr>
          <p:nvPr>
            <p:ph type="sldNum" sz="quarter" idx="10"/>
          </p:nvPr>
        </p:nvSpPr>
        <p:spPr/>
        <p:txBody>
          <a:bodyPr/>
          <a:lstStyle/>
          <a:p>
            <a:fld id="{67810305-8AEE-4CF4-8637-07D39471CCCC}" type="slidenum">
              <a:rPr lang="nb-NO" smtClean="0"/>
              <a:t>27</a:t>
            </a:fld>
            <a:endParaRPr lang="nb-NO"/>
          </a:p>
        </p:txBody>
      </p:sp>
    </p:spTree>
    <p:extLst>
      <p:ext uri="{BB962C8B-B14F-4D97-AF65-F5344CB8AC3E}">
        <p14:creationId xmlns:p14="http://schemas.microsoft.com/office/powerpoint/2010/main" val="26240223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120650" y="744538"/>
            <a:ext cx="6616700" cy="3722687"/>
          </a:xfrm>
        </p:spPr>
      </p:sp>
      <p:sp>
        <p:nvSpPr>
          <p:cNvPr id="3" name="Plassholder for notater 2"/>
          <p:cNvSpPr>
            <a:spLocks noGrp="1"/>
          </p:cNvSpPr>
          <p:nvPr>
            <p:ph type="body" idx="1"/>
          </p:nvPr>
        </p:nvSpPr>
        <p:spPr/>
        <p:txBody>
          <a:bodyPr/>
          <a:lstStyle/>
          <a:p>
            <a:pPr eaLnBrk="1" hangingPunct="1">
              <a:spcBef>
                <a:spcPts val="600"/>
              </a:spcBef>
              <a:spcAft>
                <a:spcPts val="600"/>
              </a:spcAft>
              <a:buFont typeface="Helv"/>
              <a:buChar char="•"/>
            </a:pPr>
            <a:r>
              <a:rPr lang="nb-NO"/>
              <a:t> Fradraget i skatten for fagforeningskontingenten er kr 3.850,- for 2021</a:t>
            </a:r>
          </a:p>
          <a:p>
            <a:pPr eaLnBrk="1" hangingPunct="1">
              <a:spcBef>
                <a:spcPts val="600"/>
              </a:spcBef>
              <a:spcAft>
                <a:spcPts val="600"/>
              </a:spcAft>
              <a:buFont typeface="Helv"/>
              <a:buNone/>
            </a:pPr>
            <a:endParaRPr lang="nb-NO"/>
          </a:p>
          <a:p>
            <a:pPr eaLnBrk="1" hangingPunct="1">
              <a:spcBef>
                <a:spcPts val="600"/>
              </a:spcBef>
              <a:spcAft>
                <a:spcPts val="600"/>
              </a:spcAft>
              <a:buFont typeface="Helv"/>
              <a:buChar char="•"/>
            </a:pPr>
            <a:r>
              <a:rPr lang="nb-NO"/>
              <a:t> Si noe om Parats ni underorganisasjoner:</a:t>
            </a:r>
          </a:p>
          <a:p>
            <a:pPr eaLnBrk="1" hangingPunct="1">
              <a:spcBef>
                <a:spcPts val="600"/>
              </a:spcBef>
              <a:spcAft>
                <a:spcPts val="600"/>
              </a:spcAft>
              <a:buFont typeface="Helv"/>
              <a:buNone/>
            </a:pPr>
            <a:r>
              <a:rPr lang="nb-NO"/>
              <a:t>- Parat NAV</a:t>
            </a:r>
          </a:p>
          <a:p>
            <a:pPr eaLnBrk="1" hangingPunct="1">
              <a:spcBef>
                <a:spcPts val="600"/>
              </a:spcBef>
              <a:spcAft>
                <a:spcPts val="600"/>
              </a:spcAft>
              <a:buFont typeface="Helv"/>
              <a:buNone/>
            </a:pPr>
            <a:r>
              <a:rPr lang="nb-NO"/>
              <a:t>- Parat Media</a:t>
            </a:r>
          </a:p>
          <a:p>
            <a:pPr eaLnBrk="1" hangingPunct="1">
              <a:spcBef>
                <a:spcPts val="600"/>
              </a:spcBef>
              <a:spcAft>
                <a:spcPts val="600"/>
              </a:spcAft>
              <a:buFont typeface="Helv"/>
              <a:buNone/>
            </a:pPr>
            <a:r>
              <a:rPr lang="nb-NO"/>
              <a:t>- Farmasiforbundet</a:t>
            </a:r>
          </a:p>
          <a:p>
            <a:pPr eaLnBrk="1" hangingPunct="1">
              <a:spcBef>
                <a:spcPts val="600"/>
              </a:spcBef>
              <a:spcAft>
                <a:spcPts val="600"/>
              </a:spcAft>
              <a:buFont typeface="Helv"/>
              <a:buNone/>
            </a:pPr>
            <a:r>
              <a:rPr lang="nb-NO"/>
              <a:t>- Tannhelsesekretærenes Forbund (</a:t>
            </a:r>
            <a:r>
              <a:rPr lang="nb-NO" err="1"/>
              <a:t>ThsF</a:t>
            </a:r>
            <a:r>
              <a:rPr lang="nb-NO"/>
              <a:t>) </a:t>
            </a:r>
          </a:p>
          <a:p>
            <a:pPr eaLnBrk="1" hangingPunct="1">
              <a:spcBef>
                <a:spcPts val="600"/>
              </a:spcBef>
              <a:spcAft>
                <a:spcPts val="600"/>
              </a:spcAft>
              <a:buFont typeface="Helv"/>
              <a:buNone/>
            </a:pPr>
            <a:r>
              <a:rPr lang="nb-NO"/>
              <a:t>- Veritas funksjonærforening (VEFF)</a:t>
            </a:r>
          </a:p>
          <a:p>
            <a:pPr eaLnBrk="1" hangingPunct="1">
              <a:spcBef>
                <a:spcPts val="600"/>
              </a:spcBef>
              <a:spcAft>
                <a:spcPts val="600"/>
              </a:spcAft>
              <a:buFont typeface="Helv"/>
              <a:buNone/>
            </a:pPr>
            <a:r>
              <a:rPr lang="nb-NO"/>
              <a:t>- Norges Politilederlag (NPL)</a:t>
            </a:r>
          </a:p>
          <a:p>
            <a:pPr eaLnBrk="1" hangingPunct="1">
              <a:spcBef>
                <a:spcPts val="600"/>
              </a:spcBef>
              <a:spcAft>
                <a:spcPts val="600"/>
              </a:spcAft>
              <a:buFont typeface="Helv"/>
              <a:buNone/>
            </a:pPr>
            <a:r>
              <a:rPr lang="nb-NO"/>
              <a:t>- Parat forsvar </a:t>
            </a:r>
          </a:p>
          <a:p>
            <a:pPr eaLnBrk="1" hangingPunct="1">
              <a:spcBef>
                <a:spcPts val="600"/>
              </a:spcBef>
              <a:spcAft>
                <a:spcPts val="600"/>
              </a:spcAft>
              <a:buFont typeface="Helv"/>
              <a:buNone/>
            </a:pPr>
            <a:r>
              <a:rPr lang="nb-NO"/>
              <a:t>- Parat Kabinforbund </a:t>
            </a:r>
          </a:p>
          <a:p>
            <a:pPr eaLnBrk="1" hangingPunct="1">
              <a:spcBef>
                <a:spcPts val="600"/>
              </a:spcBef>
              <a:spcAft>
                <a:spcPts val="600"/>
              </a:spcAft>
              <a:buFont typeface="Helv"/>
              <a:buNone/>
            </a:pPr>
            <a:r>
              <a:rPr lang="nb-NO"/>
              <a:t>- Pilotforbundet</a:t>
            </a:r>
            <a:endParaRPr lang="nb-NO" b="1"/>
          </a:p>
          <a:p>
            <a:pPr eaLnBrk="1" hangingPunct="1"/>
            <a:endParaRPr lang="nb-NO" b="1"/>
          </a:p>
          <a:p>
            <a:pPr eaLnBrk="1" hangingPunct="1"/>
            <a:r>
              <a:rPr lang="nb-NO" b="1"/>
              <a:t>Hvorfor skal du være medlem av Parat pensjonist? </a:t>
            </a:r>
            <a:endParaRPr lang="nb-NO"/>
          </a:p>
          <a:p>
            <a:pPr eaLnBrk="1" hangingPunct="1"/>
            <a:r>
              <a:rPr lang="nb-NO"/>
              <a:t>Som pensjonistmedlem opprettholder du de medlemsfordeler og rettigheter du hadde som yrkesaktiv, f.eks. Dersom et pensjonistmedlem dør får gjenlevende ektefelle/samboer/partner overta medlemskapet og derigjennom videreført medlemsfordelene. Spesielt viktig i forhold til forsikring.</a:t>
            </a:r>
          </a:p>
        </p:txBody>
      </p:sp>
      <p:sp>
        <p:nvSpPr>
          <p:cNvPr id="4" name="Plassholder for lysbildenummer 3"/>
          <p:cNvSpPr>
            <a:spLocks noGrp="1"/>
          </p:cNvSpPr>
          <p:nvPr>
            <p:ph type="sldNum" sz="quarter" idx="10"/>
          </p:nvPr>
        </p:nvSpPr>
        <p:spPr/>
        <p:txBody>
          <a:bodyPr/>
          <a:lstStyle/>
          <a:p>
            <a:fld id="{B683227F-B638-7A4A-8659-0A2834C7B4CB}" type="slidenum">
              <a:rPr lang="nb-NO" smtClean="0"/>
              <a:t>28</a:t>
            </a:fld>
            <a:endParaRPr lang="nb-NO"/>
          </a:p>
        </p:txBody>
      </p:sp>
    </p:spTree>
    <p:extLst>
      <p:ext uri="{BB962C8B-B14F-4D97-AF65-F5344CB8AC3E}">
        <p14:creationId xmlns:p14="http://schemas.microsoft.com/office/powerpoint/2010/main" val="3616041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D1B8520-1824-4022-A0CC-A5283000E2AA}" type="slidenum">
              <a:rPr lang="nb-NO"/>
              <a:pPr/>
              <a:t>30</a:t>
            </a:fld>
            <a:endParaRPr lang="nb-NO"/>
          </a:p>
        </p:txBody>
      </p:sp>
      <p:sp>
        <p:nvSpPr>
          <p:cNvPr id="279554" name="Rectangle 2"/>
          <p:cNvSpPr>
            <a:spLocks noGrp="1" noRot="1" noChangeAspect="1" noChangeArrowheads="1" noTextEdit="1"/>
          </p:cNvSpPr>
          <p:nvPr>
            <p:ph type="sldImg"/>
          </p:nvPr>
        </p:nvSpPr>
        <p:spPr>
          <a:xfrm>
            <a:off x="26988" y="744538"/>
            <a:ext cx="6615112" cy="3722687"/>
          </a:xfrm>
          <a:ln/>
        </p:spPr>
      </p:sp>
      <p:sp>
        <p:nvSpPr>
          <p:cNvPr id="279555" name="Rectangle 3"/>
          <p:cNvSpPr>
            <a:spLocks noGrp="1" noChangeArrowheads="1"/>
          </p:cNvSpPr>
          <p:nvPr>
            <p:ph type="body" idx="1"/>
          </p:nvPr>
        </p:nvSpPr>
        <p:spPr>
          <a:xfrm>
            <a:off x="889316" y="4713289"/>
            <a:ext cx="4890457" cy="4470400"/>
          </a:xfrm>
        </p:spPr>
        <p:txBody>
          <a:bodyPr/>
          <a:lstStyle/>
          <a:p>
            <a:r>
              <a:rPr lang="nb-NO"/>
              <a:t>Våre verveargumenter. Hvorfor skal man velge Parat fremfor en annen arbeidstakerorganisasjon?</a:t>
            </a:r>
          </a:p>
          <a:p>
            <a:r>
              <a:rPr lang="nb-NO" b="1"/>
              <a:t>1. Hjelp når du trenger det </a:t>
            </a:r>
            <a:endParaRPr lang="nb-NO"/>
          </a:p>
          <a:p>
            <a:r>
              <a:rPr lang="nb-NO"/>
              <a:t>I Parat skal veien til den rette kompetansen være kort. Dyktige tillitsvalgte, ansatte i regionene, advokater og forhandlere vil støtte deg dersom du har spørsmål om jobb, betingelser eller rettighetene dine. </a:t>
            </a:r>
          </a:p>
          <a:p>
            <a:endParaRPr lang="nb-NO" b="1"/>
          </a:p>
          <a:p>
            <a:r>
              <a:rPr lang="nb-NO" b="1"/>
              <a:t>2. Egen kontaktperson</a:t>
            </a:r>
            <a:endParaRPr lang="nb-NO"/>
          </a:p>
          <a:p>
            <a:r>
              <a:rPr lang="nb-NO"/>
              <a:t>I Parat har du din egen kontaktperson, enten det er den lokale tillitsvalgte, regionkonsulenten, eller en annen ekspert. Parat skal ha de dyktigste tillitsvalgte, som kjenner din arbeidsplass og ivaretar dine interesser. Parat har et unikt opplæringsprogram som skal utvikle de tillitsvalgte. </a:t>
            </a:r>
          </a:p>
          <a:p>
            <a:r>
              <a:rPr lang="nb-NO"/>
              <a:t> </a:t>
            </a:r>
            <a:endParaRPr lang="nb-NO" b="1"/>
          </a:p>
          <a:p>
            <a:r>
              <a:rPr lang="nb-NO" b="1"/>
              <a:t>3. Parat er til for alle</a:t>
            </a:r>
            <a:endParaRPr lang="nb-NO"/>
          </a:p>
          <a:p>
            <a:r>
              <a:rPr lang="nb-NO"/>
              <a:t>Alle yrkesgruppene på din arbeidsplass kan være medlem i Parat. </a:t>
            </a:r>
          </a:p>
          <a:p>
            <a:r>
              <a:rPr lang="nb-NO"/>
              <a:t>Du kan beholde medlemskapet i Parat hele ditt yrkesliv, selv om du skifter yrke, arbeidsplass, eller arbeidsområde.</a:t>
            </a:r>
          </a:p>
          <a:p>
            <a:endParaRPr lang="nb-NO" b="1"/>
          </a:p>
          <a:p>
            <a:r>
              <a:rPr lang="nb-NO" b="1"/>
              <a:t>4. Gode medlemsfordeler </a:t>
            </a:r>
            <a:endParaRPr lang="nb-NO"/>
          </a:p>
          <a:p>
            <a:r>
              <a:rPr lang="nb-NO"/>
              <a:t>Parat utvikler hele tiden sine medlemsfordeler etter medlemmenes behov. Dersom du velger å benytte deg av flere av våre medlemsfordeler, kan du fort tjene inn medlemskontingenten i løpet av et år. Sjekk de gode medlemsfordelene på hjemmesiden </a:t>
            </a:r>
            <a:r>
              <a:rPr lang="nb-NO">
                <a:hlinkClick r:id="rId3"/>
              </a:rPr>
              <a:t>www.parat.com</a:t>
            </a:r>
            <a:r>
              <a:rPr lang="nb-NO"/>
              <a:t>.</a:t>
            </a:r>
          </a:p>
          <a:p>
            <a:endParaRPr lang="nb-NO" b="1"/>
          </a:p>
          <a:p>
            <a:r>
              <a:rPr lang="nb-NO" b="1"/>
              <a:t>5. Konkurransedyktig kontingent</a:t>
            </a:r>
          </a:p>
          <a:p>
            <a:r>
              <a:rPr lang="nb-NO"/>
              <a:t>Kontingenten vår på 1,2% og 1,4 % med unntak av overtid. Kontingenten er forholdsvis lav i forhold til mange andre fagforbund. Husk at mange forbund som har lavere prosent, har ikke maksimumsbeløp for kontingentinnbetalingen</a:t>
            </a:r>
          </a:p>
        </p:txBody>
      </p:sp>
    </p:spTree>
    <p:extLst>
      <p:ext uri="{BB962C8B-B14F-4D97-AF65-F5344CB8AC3E}">
        <p14:creationId xmlns:p14="http://schemas.microsoft.com/office/powerpoint/2010/main" val="3245547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120650" y="744538"/>
            <a:ext cx="6616700" cy="3722687"/>
          </a:xfrm>
        </p:spPr>
      </p:sp>
      <p:sp>
        <p:nvSpPr>
          <p:cNvPr id="3" name="Plassholder for notater 2"/>
          <p:cNvSpPr>
            <a:spLocks noGrp="1"/>
          </p:cNvSpPr>
          <p:nvPr>
            <p:ph type="body" idx="1"/>
          </p:nvPr>
        </p:nvSpPr>
        <p:spPr/>
        <p:txBody>
          <a:bodyPr/>
          <a:lstStyle/>
          <a:p>
            <a:r>
              <a:rPr lang="nb-NO"/>
              <a:t>YS – Seksjonene og organisasjonene - Sentrale oppgjør</a:t>
            </a:r>
          </a:p>
          <a:p>
            <a:r>
              <a:rPr lang="nb-NO"/>
              <a:t>Partipolitisk uavhengig – opptatt av samfunnspolitikk og følger de politiske partier fra sak til sak</a:t>
            </a:r>
          </a:p>
          <a:p>
            <a:r>
              <a:rPr lang="nb-NO"/>
              <a:t>AVYO, Befalets Fellesorganisasjon, Bibliotekarforbundet,</a:t>
            </a:r>
            <a:r>
              <a:rPr lang="nb-NO" baseline="0"/>
              <a:t> </a:t>
            </a:r>
            <a:r>
              <a:rPr lang="nb-NO"/>
              <a:t>Finansforbundet, Delta, Kriminalomsorgens </a:t>
            </a:r>
            <a:r>
              <a:rPr lang="nb-NO" err="1"/>
              <a:t>Yrkesforbund</a:t>
            </a:r>
            <a:r>
              <a:rPr lang="nb-NO"/>
              <a:t>, Negotia, </a:t>
            </a:r>
          </a:p>
          <a:p>
            <a:r>
              <a:rPr lang="nb-NO"/>
              <a:t>Norsk Tollerforbund, Parat, Personellforbundet, SAFE, Skatteetatens Landsforbund, STAFO, Yrkestrafikkforbundet	</a:t>
            </a:r>
          </a:p>
          <a:p>
            <a:endParaRPr lang="nb-NO"/>
          </a:p>
          <a:p>
            <a:endParaRPr lang="nb-NO"/>
          </a:p>
        </p:txBody>
      </p:sp>
      <p:sp>
        <p:nvSpPr>
          <p:cNvPr id="4" name="Plassholder for lysbildenummer 3"/>
          <p:cNvSpPr>
            <a:spLocks noGrp="1"/>
          </p:cNvSpPr>
          <p:nvPr>
            <p:ph type="sldNum" sz="quarter" idx="10"/>
          </p:nvPr>
        </p:nvSpPr>
        <p:spPr/>
        <p:txBody>
          <a:bodyPr/>
          <a:lstStyle/>
          <a:p>
            <a:fld id="{67810305-8AEE-4CF4-8637-07D39471CCCC}" type="slidenum">
              <a:rPr lang="nb-NO" smtClean="0"/>
              <a:t>2</a:t>
            </a:fld>
            <a:endParaRPr lang="nb-NO"/>
          </a:p>
        </p:txBody>
      </p:sp>
    </p:spTree>
    <p:extLst>
      <p:ext uri="{BB962C8B-B14F-4D97-AF65-F5344CB8AC3E}">
        <p14:creationId xmlns:p14="http://schemas.microsoft.com/office/powerpoint/2010/main" val="186013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120650" y="744538"/>
            <a:ext cx="6616700" cy="3722687"/>
          </a:xfrm>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C026BEC8-AB97-42AC-8555-035CAA5FB370}" type="slidenum">
              <a:rPr lang="nb-NO" smtClean="0"/>
              <a:t>3</a:t>
            </a:fld>
            <a:endParaRPr lang="nb-NO"/>
          </a:p>
        </p:txBody>
      </p:sp>
    </p:spTree>
    <p:extLst>
      <p:ext uri="{BB962C8B-B14F-4D97-AF65-F5344CB8AC3E}">
        <p14:creationId xmlns:p14="http://schemas.microsoft.com/office/powerpoint/2010/main" val="10007703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120650" y="744538"/>
            <a:ext cx="6616700" cy="3722687"/>
          </a:xfrm>
        </p:spPr>
      </p:sp>
      <p:sp>
        <p:nvSpPr>
          <p:cNvPr id="3" name="Plassholder for notater 2"/>
          <p:cNvSpPr>
            <a:spLocks noGrp="1"/>
          </p:cNvSpPr>
          <p:nvPr>
            <p:ph type="body" idx="1"/>
          </p:nvPr>
        </p:nvSpPr>
        <p:spPr/>
        <p:txBody>
          <a:bodyPr/>
          <a:lstStyle/>
          <a:p>
            <a:r>
              <a:rPr lang="nb-NO"/>
              <a:t>YS – Seksjonene og organisasjonene - Sentrale oppgjør</a:t>
            </a:r>
          </a:p>
          <a:p>
            <a:r>
              <a:rPr lang="nb-NO"/>
              <a:t>Partipolitisk uavhengig – opptatt av samfunnspolitikk og følger de politiske partier fra sak til sak</a:t>
            </a:r>
          </a:p>
          <a:p>
            <a:r>
              <a:rPr lang="nb-NO"/>
              <a:t>AVYO, Befalets Fellesorganisasjon, Bibliotekarforbundet,</a:t>
            </a:r>
            <a:r>
              <a:rPr lang="nb-NO" baseline="0"/>
              <a:t> </a:t>
            </a:r>
            <a:r>
              <a:rPr lang="nb-NO"/>
              <a:t>Finansforbundet, Delta, Kriminalomsorgens </a:t>
            </a:r>
            <a:r>
              <a:rPr lang="nb-NO" err="1"/>
              <a:t>Yrkesforbund</a:t>
            </a:r>
            <a:r>
              <a:rPr lang="nb-NO"/>
              <a:t>, Negotia, </a:t>
            </a:r>
          </a:p>
          <a:p>
            <a:r>
              <a:rPr lang="nb-NO"/>
              <a:t>Norsk Tollerforbund, Parat, Personellforbundet, SAFE, Skatteetatens Landsforbund, STAFO, Yrkestrafikkforbundet	</a:t>
            </a:r>
          </a:p>
          <a:p>
            <a:endParaRPr lang="nb-NO"/>
          </a:p>
          <a:p>
            <a:endParaRPr lang="nb-NO"/>
          </a:p>
        </p:txBody>
      </p:sp>
      <p:sp>
        <p:nvSpPr>
          <p:cNvPr id="4" name="Plassholder for lysbildenummer 3"/>
          <p:cNvSpPr>
            <a:spLocks noGrp="1"/>
          </p:cNvSpPr>
          <p:nvPr>
            <p:ph type="sldNum" sz="quarter" idx="10"/>
          </p:nvPr>
        </p:nvSpPr>
        <p:spPr/>
        <p:txBody>
          <a:bodyPr/>
          <a:lstStyle/>
          <a:p>
            <a:fld id="{67810305-8AEE-4CF4-8637-07D39471CCCC}" type="slidenum">
              <a:rPr lang="nb-NO" smtClean="0"/>
              <a:t>4</a:t>
            </a:fld>
            <a:endParaRPr lang="nb-NO"/>
          </a:p>
        </p:txBody>
      </p:sp>
    </p:spTree>
    <p:extLst>
      <p:ext uri="{BB962C8B-B14F-4D97-AF65-F5344CB8AC3E}">
        <p14:creationId xmlns:p14="http://schemas.microsoft.com/office/powerpoint/2010/main" val="28391536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120650" y="744538"/>
            <a:ext cx="6616700" cy="3722687"/>
          </a:xfrm>
        </p:spPr>
      </p:sp>
      <p:sp>
        <p:nvSpPr>
          <p:cNvPr id="3" name="Plassholder for notater 2"/>
          <p:cNvSpPr>
            <a:spLocks noGrp="1"/>
          </p:cNvSpPr>
          <p:nvPr>
            <p:ph type="body" idx="1"/>
          </p:nvPr>
        </p:nvSpPr>
        <p:spPr/>
        <p:txBody>
          <a:bodyPr/>
          <a:lstStyle/>
          <a:p>
            <a:r>
              <a:rPr lang="nb-NO"/>
              <a:t>En medlemsstyrt </a:t>
            </a:r>
            <a:r>
              <a:rPr lang="nb-NO" err="1"/>
              <a:t>organisajson</a:t>
            </a:r>
            <a:endParaRPr lang="nb-NO"/>
          </a:p>
        </p:txBody>
      </p:sp>
      <p:sp>
        <p:nvSpPr>
          <p:cNvPr id="4" name="Plassholder for lysbildenummer 3"/>
          <p:cNvSpPr>
            <a:spLocks noGrp="1"/>
          </p:cNvSpPr>
          <p:nvPr>
            <p:ph type="sldNum" sz="quarter" idx="10"/>
          </p:nvPr>
        </p:nvSpPr>
        <p:spPr/>
        <p:txBody>
          <a:bodyPr/>
          <a:lstStyle/>
          <a:p>
            <a:fld id="{67810305-8AEE-4CF4-8637-07D39471CCCC}" type="slidenum">
              <a:rPr lang="nb-NO" smtClean="0"/>
              <a:t>5</a:t>
            </a:fld>
            <a:endParaRPr lang="nb-NO"/>
          </a:p>
        </p:txBody>
      </p:sp>
    </p:spTree>
    <p:extLst>
      <p:ext uri="{BB962C8B-B14F-4D97-AF65-F5344CB8AC3E}">
        <p14:creationId xmlns:p14="http://schemas.microsoft.com/office/powerpoint/2010/main" val="21974622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120650" y="744538"/>
            <a:ext cx="6616700" cy="3722687"/>
          </a:xfrm>
        </p:spPr>
      </p:sp>
      <p:sp>
        <p:nvSpPr>
          <p:cNvPr id="3" name="Plassholder for notater 2"/>
          <p:cNvSpPr>
            <a:spLocks noGrp="1"/>
          </p:cNvSpPr>
          <p:nvPr>
            <p:ph type="body" idx="1"/>
          </p:nvPr>
        </p:nvSpPr>
        <p:spPr/>
        <p:txBody>
          <a:bodyPr/>
          <a:lstStyle/>
          <a:p>
            <a:pPr eaLnBrk="1" hangingPunct="1"/>
            <a:r>
              <a:rPr lang="nb-NO" sz="1200"/>
              <a:t>Ansatte i Parat har en støttefunksjon i forhold til de tv.</a:t>
            </a:r>
          </a:p>
          <a:p>
            <a:pPr eaLnBrk="1" hangingPunct="1"/>
            <a:endParaRPr lang="nb-NO" sz="1200"/>
          </a:p>
          <a:p>
            <a:pPr eaLnBrk="1" hangingPunct="1"/>
            <a:r>
              <a:rPr lang="nb-NO" sz="1200"/>
              <a:t>TV og medlemmer skal kunne ringe hvem som helst i Parat. Kontaktinformasjon på www.parat.com</a:t>
            </a:r>
          </a:p>
          <a:p>
            <a:pPr eaLnBrk="1" hangingPunct="1"/>
            <a:endParaRPr lang="nb-NO" sz="1200"/>
          </a:p>
          <a:p>
            <a:pPr eaLnBrk="1" hangingPunct="1"/>
            <a:r>
              <a:rPr lang="nb-NO" sz="1200"/>
              <a:t>Ta kontakt med oss når det er noe de lurer på.</a:t>
            </a:r>
          </a:p>
          <a:p>
            <a:pPr eaLnBrk="1" hangingPunct="1"/>
            <a:r>
              <a:rPr lang="nb-NO" sz="1200"/>
              <a:t>TV skal aldri føle seg presset til å signere noe eller akseptere noe, dersom de er i tvil eller usikker. Sjekk alltid med oss.</a:t>
            </a:r>
          </a:p>
          <a:p>
            <a:pPr eaLnBrk="1" hangingPunct="1"/>
            <a:endParaRPr lang="nb-NO" sz="1200"/>
          </a:p>
          <a:p>
            <a:pPr eaLnBrk="1" hangingPunct="1"/>
            <a:r>
              <a:rPr lang="nb-NO" sz="1200"/>
              <a:t>Nært samarbeid mellom de enkelte avdelinger</a:t>
            </a:r>
          </a:p>
          <a:p>
            <a:pPr eaLnBrk="1" hangingPunct="1"/>
            <a:endParaRPr lang="nb-NO" sz="1200"/>
          </a:p>
          <a:p>
            <a:pPr eaLnBrk="1" hangingPunct="1"/>
            <a:r>
              <a:rPr lang="nb-NO" sz="1200"/>
              <a:t>Kontaktinformasjon på www.parat.com</a:t>
            </a:r>
          </a:p>
          <a:p>
            <a:pPr eaLnBrk="1" hangingPunct="1"/>
            <a:endParaRPr lang="nb-NO" sz="1200"/>
          </a:p>
          <a:p>
            <a:pPr eaLnBrk="1" hangingPunct="1"/>
            <a:r>
              <a:rPr lang="nb-NO" sz="1200"/>
              <a:t>Regional informasjon</a:t>
            </a:r>
          </a:p>
          <a:p>
            <a:pPr eaLnBrk="1" hangingPunct="1"/>
            <a:endParaRPr lang="nb-NO" sz="1200"/>
          </a:p>
          <a:p>
            <a:pPr eaLnBrk="1" hangingPunct="1"/>
            <a:r>
              <a:rPr lang="nb-NO" sz="1200"/>
              <a:t>21 01 36 00 – YS sentralbord</a:t>
            </a:r>
          </a:p>
          <a:p>
            <a:pPr eaLnBrk="1" hangingPunct="1"/>
            <a:r>
              <a:rPr lang="nb-NO" sz="1200"/>
              <a:t>Juridisk avdeling: Ring den enkelte saksbehandler eller Nina T: 913 08 744</a:t>
            </a:r>
          </a:p>
          <a:p>
            <a:pPr eaLnBrk="1" hangingPunct="1"/>
            <a:r>
              <a:rPr lang="nb-NO" sz="1200"/>
              <a:t>Forhandlingsavdelingen: Ring den enkelte saksbehandler eller Tone B: 412 29 192</a:t>
            </a:r>
          </a:p>
          <a:p>
            <a:pPr eaLnBrk="1" hangingPunct="1"/>
            <a:r>
              <a:rPr lang="nb-NO" sz="1200"/>
              <a:t>Alle saksbehandler har mobilsvarere</a:t>
            </a:r>
          </a:p>
          <a:p>
            <a:pPr eaLnBrk="1" hangingPunct="1"/>
            <a:r>
              <a:rPr lang="nb-NO" sz="1200"/>
              <a:t>Mail bør brukes – hvis man kan </a:t>
            </a:r>
          </a:p>
          <a:p>
            <a:pPr eaLnBrk="1" hangingPunct="1"/>
            <a:r>
              <a:rPr lang="nb-NO" sz="1200"/>
              <a:t>Kontakt hvem man vil - men det lønner seg å kontakte den som er ansvarlig for et tariffområde, saksområde eller har fagansvaret - </a:t>
            </a:r>
            <a:r>
              <a:rPr lang="nb-NO" sz="1200" b="1"/>
              <a:t>bruk hjemmesiden </a:t>
            </a:r>
          </a:p>
          <a:p>
            <a:pPr eaLnBrk="1" hangingPunct="1"/>
            <a:r>
              <a:rPr lang="nb-NO" sz="1200"/>
              <a:t>Vis hvor kontaktinformasjon ligger på nettet</a:t>
            </a:r>
          </a:p>
          <a:p>
            <a:endParaRPr lang="nb-NO"/>
          </a:p>
        </p:txBody>
      </p:sp>
      <p:sp>
        <p:nvSpPr>
          <p:cNvPr id="4" name="Plassholder for lysbildenummer 3"/>
          <p:cNvSpPr>
            <a:spLocks noGrp="1"/>
          </p:cNvSpPr>
          <p:nvPr>
            <p:ph type="sldNum" sz="quarter" idx="5"/>
          </p:nvPr>
        </p:nvSpPr>
        <p:spPr/>
        <p:txBody>
          <a:bodyPr/>
          <a:lstStyle/>
          <a:p>
            <a:fld id="{C026BEC8-AB97-42AC-8555-035CAA5FB370}" type="slidenum">
              <a:rPr lang="nb-NO" smtClean="0"/>
              <a:t>6</a:t>
            </a:fld>
            <a:endParaRPr lang="nb-NO"/>
          </a:p>
        </p:txBody>
      </p:sp>
    </p:spTree>
    <p:extLst>
      <p:ext uri="{BB962C8B-B14F-4D97-AF65-F5344CB8AC3E}">
        <p14:creationId xmlns:p14="http://schemas.microsoft.com/office/powerpoint/2010/main" val="33288559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4AA2EE3-CE61-4090-81E3-1E29F56DE963}" type="slidenum">
              <a:rPr lang="nb-NO"/>
              <a:pPr/>
              <a:t>7</a:t>
            </a:fld>
            <a:endParaRPr lang="nb-NO"/>
          </a:p>
        </p:txBody>
      </p:sp>
      <p:sp>
        <p:nvSpPr>
          <p:cNvPr id="155650" name="Rectangle 2"/>
          <p:cNvSpPr>
            <a:spLocks noGrp="1" noRot="1" noChangeAspect="1" noChangeArrowheads="1" noTextEdit="1"/>
          </p:cNvSpPr>
          <p:nvPr>
            <p:ph type="sldImg"/>
          </p:nvPr>
        </p:nvSpPr>
        <p:spPr>
          <a:xfrm>
            <a:off x="120650" y="744538"/>
            <a:ext cx="6616700" cy="3722687"/>
          </a:xfrm>
          <a:ln/>
        </p:spPr>
      </p:sp>
      <p:sp>
        <p:nvSpPr>
          <p:cNvPr id="155651" name="Rectangle 3"/>
          <p:cNvSpPr>
            <a:spLocks noGrp="1" noChangeArrowheads="1"/>
          </p:cNvSpPr>
          <p:nvPr>
            <p:ph type="body" idx="1"/>
          </p:nvPr>
        </p:nvSpPr>
        <p:spPr/>
        <p:txBody>
          <a:bodyPr/>
          <a:lstStyle/>
          <a:p>
            <a:r>
              <a:rPr lang="nb-NO" err="1"/>
              <a:t>Regionkontorene</a:t>
            </a:r>
            <a:r>
              <a:rPr lang="nb-NO"/>
              <a:t> gir muligheter for nærhet til medlemmene. </a:t>
            </a:r>
          </a:p>
          <a:p>
            <a:endParaRPr lang="nb-NO"/>
          </a:p>
          <a:p>
            <a:r>
              <a:rPr lang="nb-NO"/>
              <a:t>Region Nord har </a:t>
            </a:r>
            <a:r>
              <a:rPr lang="nb-NO" err="1"/>
              <a:t>regionkontor</a:t>
            </a:r>
            <a:r>
              <a:rPr lang="nb-NO"/>
              <a:t> i Tromsø og Bodø.</a:t>
            </a:r>
          </a:p>
          <a:p>
            <a:r>
              <a:rPr lang="nb-NO"/>
              <a:t>Region Midt har </a:t>
            </a:r>
            <a:r>
              <a:rPr lang="nb-NO" err="1"/>
              <a:t>regionkontor</a:t>
            </a:r>
            <a:r>
              <a:rPr lang="nb-NO"/>
              <a:t> i Trondheim.</a:t>
            </a:r>
          </a:p>
          <a:p>
            <a:r>
              <a:rPr lang="nb-NO"/>
              <a:t>Region Vest har lokaler i Bergen. </a:t>
            </a:r>
          </a:p>
          <a:p>
            <a:r>
              <a:rPr lang="nb-NO"/>
              <a:t>Region Øst har lokaler i Lakkegata i Oslo. </a:t>
            </a:r>
          </a:p>
          <a:p>
            <a:r>
              <a:rPr lang="nb-NO"/>
              <a:t>Region Sør har kontorlokaler i Kristiansand og Tønsberg. </a:t>
            </a:r>
          </a:p>
          <a:p>
            <a:endParaRPr lang="nb-NO"/>
          </a:p>
          <a:p>
            <a:r>
              <a:rPr lang="nb-NO"/>
              <a:t>Ved </a:t>
            </a:r>
            <a:r>
              <a:rPr lang="nb-NO" err="1"/>
              <a:t>regionkontoret</a:t>
            </a:r>
            <a:r>
              <a:rPr lang="nb-NO"/>
              <a:t> kan du bla få informasjon om kurs og konferanser, temadager, lover og avtaler, forhandlinger, omstilling og konflikthåndtering. </a:t>
            </a:r>
          </a:p>
          <a:p>
            <a:endParaRPr lang="nb-NO"/>
          </a:p>
          <a:p>
            <a:r>
              <a:rPr lang="nb-NO"/>
              <a:t>Adresser og telefonnummer til ditt </a:t>
            </a:r>
            <a:r>
              <a:rPr lang="nb-NO" err="1"/>
              <a:t>regionkontor</a:t>
            </a:r>
            <a:r>
              <a:rPr lang="nb-NO"/>
              <a:t> finner du på hjemmesiden. </a:t>
            </a:r>
          </a:p>
        </p:txBody>
      </p:sp>
    </p:spTree>
    <p:extLst>
      <p:ext uri="{BB962C8B-B14F-4D97-AF65-F5344CB8AC3E}">
        <p14:creationId xmlns:p14="http://schemas.microsoft.com/office/powerpoint/2010/main" val="4539141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120650" y="744538"/>
            <a:ext cx="6616700" cy="3722687"/>
          </a:xfrm>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67810305-8AEE-4CF4-8637-07D39471CCCC}" type="slidenum">
              <a:rPr lang="nb-NO" smtClean="0"/>
              <a:t>13</a:t>
            </a:fld>
            <a:endParaRPr lang="nb-NO"/>
          </a:p>
        </p:txBody>
      </p:sp>
    </p:spTree>
    <p:extLst>
      <p:ext uri="{BB962C8B-B14F-4D97-AF65-F5344CB8AC3E}">
        <p14:creationId xmlns:p14="http://schemas.microsoft.com/office/powerpoint/2010/main" val="7582836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120650" y="744538"/>
            <a:ext cx="6616700" cy="3722687"/>
          </a:xfrm>
        </p:spPr>
      </p:sp>
      <p:sp>
        <p:nvSpPr>
          <p:cNvPr id="3" name="Plassholder for notater 2"/>
          <p:cNvSpPr>
            <a:spLocks noGrp="1"/>
          </p:cNvSpPr>
          <p:nvPr>
            <p:ph type="body" idx="1"/>
          </p:nvPr>
        </p:nvSpPr>
        <p:spPr/>
        <p:txBody>
          <a:bodyPr/>
          <a:lstStyle/>
          <a:p>
            <a:r>
              <a:rPr lang="nb-NO"/>
              <a:t>Partene er likeverdige</a:t>
            </a:r>
          </a:p>
          <a:p>
            <a:r>
              <a:rPr lang="nb-NO"/>
              <a:t>Ansatte skal ha reell innflytelse</a:t>
            </a:r>
          </a:p>
          <a:p>
            <a:r>
              <a:rPr lang="nb-NO"/>
              <a:t>Medbestemmelse utøves gjennom tillitsvalgte</a:t>
            </a:r>
          </a:p>
          <a:p>
            <a:r>
              <a:rPr lang="nb-NO"/>
              <a:t>Ledelsen er ansvarlig for tilrettelegging for medbestemmelse</a:t>
            </a:r>
          </a:p>
          <a:p>
            <a:r>
              <a:rPr lang="nb-NO"/>
              <a:t>Gir tillitsvalgte rettigheter og plikter</a:t>
            </a:r>
          </a:p>
          <a:p>
            <a:r>
              <a:rPr lang="nb-NO"/>
              <a:t>Tillitsvalgtarbeid er kompetansegivende</a:t>
            </a:r>
          </a:p>
        </p:txBody>
      </p:sp>
      <p:sp>
        <p:nvSpPr>
          <p:cNvPr id="4" name="Plassholder for lysbildenummer 3"/>
          <p:cNvSpPr>
            <a:spLocks noGrp="1"/>
          </p:cNvSpPr>
          <p:nvPr>
            <p:ph type="sldNum" sz="quarter" idx="5"/>
          </p:nvPr>
        </p:nvSpPr>
        <p:spPr/>
        <p:txBody>
          <a:bodyPr/>
          <a:lstStyle/>
          <a:p>
            <a:fld id="{C026BEC8-AB97-42AC-8555-035CAA5FB370}" type="slidenum">
              <a:rPr lang="nb-NO" smtClean="0"/>
              <a:t>14</a:t>
            </a:fld>
            <a:endParaRPr lang="nb-NO"/>
          </a:p>
        </p:txBody>
      </p:sp>
    </p:spTree>
    <p:extLst>
      <p:ext uri="{BB962C8B-B14F-4D97-AF65-F5344CB8AC3E}">
        <p14:creationId xmlns:p14="http://schemas.microsoft.com/office/powerpoint/2010/main" val="121185960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tellysbilde">
    <p:bg>
      <p:bgRef idx="1001">
        <a:schemeClr val="bg2"/>
      </p:bgRef>
    </p:bg>
    <p:spTree>
      <p:nvGrpSpPr>
        <p:cNvPr id="1" name=""/>
        <p:cNvGrpSpPr/>
        <p:nvPr/>
      </p:nvGrpSpPr>
      <p:grpSpPr>
        <a:xfrm>
          <a:off x="0" y="0"/>
          <a:ext cx="0" cy="0"/>
          <a:chOff x="0" y="0"/>
          <a:chExt cx="0" cy="0"/>
        </a:xfrm>
      </p:grpSpPr>
      <p:pic>
        <p:nvPicPr>
          <p:cNvPr id="4" name="Bilde 3" descr="Forsidegrafikk_ppt_wide_rgb.ai"/>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85703" cy="6858000"/>
          </a:xfrm>
          <a:prstGeom prst="rect">
            <a:avLst/>
          </a:prstGeom>
        </p:spPr>
      </p:pic>
      <p:sp>
        <p:nvSpPr>
          <p:cNvPr id="2" name="Tittel 1"/>
          <p:cNvSpPr>
            <a:spLocks noGrp="1"/>
          </p:cNvSpPr>
          <p:nvPr>
            <p:ph type="ctrTitle"/>
          </p:nvPr>
        </p:nvSpPr>
        <p:spPr>
          <a:xfrm>
            <a:off x="914400" y="2130426"/>
            <a:ext cx="10363200" cy="1470025"/>
          </a:xfrm>
        </p:spPr>
        <p:txBody>
          <a:bodyPr/>
          <a:lstStyle>
            <a:lvl1pPr algn="l">
              <a:defRPr/>
            </a:lvl1pPr>
          </a:lstStyle>
          <a:p>
            <a:r>
              <a:rPr lang="nb-NO"/>
              <a:t>Klikk for å redigere tittelstil</a:t>
            </a:r>
          </a:p>
        </p:txBody>
      </p:sp>
      <p:sp>
        <p:nvSpPr>
          <p:cNvPr id="3" name="Undertittel 2"/>
          <p:cNvSpPr>
            <a:spLocks noGrp="1"/>
          </p:cNvSpPr>
          <p:nvPr>
            <p:ph type="subTitle" idx="1"/>
          </p:nvPr>
        </p:nvSpPr>
        <p:spPr>
          <a:xfrm>
            <a:off x="914400" y="3433110"/>
            <a:ext cx="8534400" cy="1752600"/>
          </a:xfrm>
        </p:spPr>
        <p:txBody>
          <a:bodyPr>
            <a:normAutofit/>
          </a:bodyPr>
          <a:lstStyle>
            <a:lvl1pPr marL="0" indent="0" algn="l">
              <a:buNone/>
              <a:defRPr sz="26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a:t>Klikk for å redigere undertittelstil i malen</a:t>
            </a:r>
          </a:p>
        </p:txBody>
      </p:sp>
      <p:pic>
        <p:nvPicPr>
          <p:cNvPr id="8" name="Bilde 7" descr="Parat_logo_kontur_1665C_rgb.ai"/>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205765" y="339856"/>
            <a:ext cx="1471507" cy="1397000"/>
          </a:xfrm>
          <a:prstGeom prst="rect">
            <a:avLst/>
          </a:prstGeom>
        </p:spPr>
      </p:pic>
    </p:spTree>
    <p:extLst>
      <p:ext uri="{BB962C8B-B14F-4D97-AF65-F5344CB8AC3E}">
        <p14:creationId xmlns:p14="http://schemas.microsoft.com/office/powerpoint/2010/main" val="3969182059"/>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loddrett tekst 2"/>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FBB0D77F-86A5-174C-B2F4-56DC26B36B33}" type="datetimeFigureOut">
              <a:rPr lang="nb-NO" smtClean="0"/>
              <a:t>06.03.2025</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068DDB0B-B5C9-9D40-876C-71313FB953BD}" type="slidenum">
              <a:rPr lang="nb-NO" smtClean="0"/>
              <a:t>‹#›</a:t>
            </a:fld>
            <a:endParaRPr lang="nb-NO"/>
          </a:p>
        </p:txBody>
      </p:sp>
    </p:spTree>
    <p:extLst>
      <p:ext uri="{BB962C8B-B14F-4D97-AF65-F5344CB8AC3E}">
        <p14:creationId xmlns:p14="http://schemas.microsoft.com/office/powerpoint/2010/main" val="40436036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8839200" y="274639"/>
            <a:ext cx="2743200" cy="5851525"/>
          </a:xfrm>
        </p:spPr>
        <p:txBody>
          <a:bodyPr vert="eaVert"/>
          <a:lstStyle/>
          <a:p>
            <a:r>
              <a:rPr lang="nb-NO"/>
              <a:t>Klikk for å redigere tittelstil</a:t>
            </a:r>
          </a:p>
        </p:txBody>
      </p:sp>
      <p:sp>
        <p:nvSpPr>
          <p:cNvPr id="3" name="Plassholder for loddrett tekst 2"/>
          <p:cNvSpPr>
            <a:spLocks noGrp="1"/>
          </p:cNvSpPr>
          <p:nvPr>
            <p:ph type="body" orient="vert" idx="1"/>
          </p:nvPr>
        </p:nvSpPr>
        <p:spPr>
          <a:xfrm>
            <a:off x="609600" y="274639"/>
            <a:ext cx="8026400" cy="5851525"/>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FBB0D77F-86A5-174C-B2F4-56DC26B36B33}" type="datetimeFigureOut">
              <a:rPr lang="nb-NO" smtClean="0"/>
              <a:t>06.03.2025</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068DDB0B-B5C9-9D40-876C-71313FB953BD}" type="slidenum">
              <a:rPr lang="nb-NO" smtClean="0"/>
              <a:t>‹#›</a:t>
            </a:fld>
            <a:endParaRPr lang="nb-NO"/>
          </a:p>
        </p:txBody>
      </p:sp>
    </p:spTree>
    <p:extLst>
      <p:ext uri="{BB962C8B-B14F-4D97-AF65-F5344CB8AC3E}">
        <p14:creationId xmlns:p14="http://schemas.microsoft.com/office/powerpoint/2010/main" val="2020530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FBB0D77F-86A5-174C-B2F4-56DC26B36B33}" type="datetimeFigureOut">
              <a:rPr lang="nb-NO" smtClean="0"/>
              <a:t>06.03.2025</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068DDB0B-B5C9-9D40-876C-71313FB953BD}" type="slidenum">
              <a:rPr lang="nb-NO" smtClean="0"/>
              <a:t>‹#›</a:t>
            </a:fld>
            <a:endParaRPr lang="nb-NO"/>
          </a:p>
        </p:txBody>
      </p:sp>
    </p:spTree>
    <p:extLst>
      <p:ext uri="{BB962C8B-B14F-4D97-AF65-F5344CB8AC3E}">
        <p14:creationId xmlns:p14="http://schemas.microsoft.com/office/powerpoint/2010/main" val="8017855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2" name="Tittel 1"/>
          <p:cNvSpPr>
            <a:spLocks noGrp="1"/>
          </p:cNvSpPr>
          <p:nvPr>
            <p:ph type="title"/>
          </p:nvPr>
        </p:nvSpPr>
        <p:spPr>
          <a:xfrm>
            <a:off x="963084" y="4406901"/>
            <a:ext cx="10363200" cy="1362075"/>
          </a:xfrm>
        </p:spPr>
        <p:txBody>
          <a:bodyPr anchor="t"/>
          <a:lstStyle>
            <a:lvl1pPr algn="l">
              <a:defRPr sz="4000" b="1" cap="all"/>
            </a:lvl1pPr>
          </a:lstStyle>
          <a:p>
            <a:r>
              <a:rPr lang="nb-NO"/>
              <a:t>Klikk for å redigere tittelstil</a:t>
            </a:r>
          </a:p>
        </p:txBody>
      </p:sp>
      <p:sp>
        <p:nvSpPr>
          <p:cNvPr id="3" name="Plassholder for tekst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a:t>Klikk for å redigere tekststiler i malen</a:t>
            </a:r>
          </a:p>
        </p:txBody>
      </p:sp>
      <p:sp>
        <p:nvSpPr>
          <p:cNvPr id="4" name="Plassholder for dato 3"/>
          <p:cNvSpPr>
            <a:spLocks noGrp="1"/>
          </p:cNvSpPr>
          <p:nvPr>
            <p:ph type="dt" sz="half" idx="10"/>
          </p:nvPr>
        </p:nvSpPr>
        <p:spPr/>
        <p:txBody>
          <a:bodyPr/>
          <a:lstStyle/>
          <a:p>
            <a:fld id="{FBB0D77F-86A5-174C-B2F4-56DC26B36B33}" type="datetimeFigureOut">
              <a:rPr lang="nb-NO" smtClean="0"/>
              <a:t>06.03.2025</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068DDB0B-B5C9-9D40-876C-71313FB953BD}" type="slidenum">
              <a:rPr lang="nb-NO" smtClean="0"/>
              <a:t>‹#›</a:t>
            </a:fld>
            <a:endParaRPr lang="nb-NO"/>
          </a:p>
        </p:txBody>
      </p:sp>
    </p:spTree>
    <p:extLst>
      <p:ext uri="{BB962C8B-B14F-4D97-AF65-F5344CB8AC3E}">
        <p14:creationId xmlns:p14="http://schemas.microsoft.com/office/powerpoint/2010/main" val="34516895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p:cNvSpPr>
            <a:spLocks noGrp="1"/>
          </p:cNvSpPr>
          <p:nvPr>
            <p:ph type="dt" sz="half" idx="10"/>
          </p:nvPr>
        </p:nvSpPr>
        <p:spPr/>
        <p:txBody>
          <a:bodyPr/>
          <a:lstStyle/>
          <a:p>
            <a:fld id="{FBB0D77F-86A5-174C-B2F4-56DC26B36B33}" type="datetimeFigureOut">
              <a:rPr lang="nb-NO" smtClean="0"/>
              <a:t>06.03.2025</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068DDB0B-B5C9-9D40-876C-71313FB953BD}" type="slidenum">
              <a:rPr lang="nb-NO" smtClean="0"/>
              <a:t>‹#›</a:t>
            </a:fld>
            <a:endParaRPr lang="nb-NO"/>
          </a:p>
        </p:txBody>
      </p:sp>
    </p:spTree>
    <p:extLst>
      <p:ext uri="{BB962C8B-B14F-4D97-AF65-F5344CB8AC3E}">
        <p14:creationId xmlns:p14="http://schemas.microsoft.com/office/powerpoint/2010/main" val="34776058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lvl1pPr>
          </a:lstStyle>
          <a:p>
            <a:r>
              <a:rPr lang="nb-NO"/>
              <a:t>Klikk for å redigere tittelstil</a:t>
            </a:r>
          </a:p>
        </p:txBody>
      </p:sp>
      <p:sp>
        <p:nvSpPr>
          <p:cNvPr id="3" name="Plassholder for tekst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p:cNvSpPr>
            <a:spLocks noGrp="1"/>
          </p:cNvSpPr>
          <p:nvPr>
            <p:ph type="dt" sz="half" idx="10"/>
          </p:nvPr>
        </p:nvSpPr>
        <p:spPr/>
        <p:txBody>
          <a:bodyPr/>
          <a:lstStyle/>
          <a:p>
            <a:fld id="{FBB0D77F-86A5-174C-B2F4-56DC26B36B33}" type="datetimeFigureOut">
              <a:rPr lang="nb-NO" smtClean="0"/>
              <a:t>06.03.2025</a:t>
            </a:fld>
            <a:endParaRPr lang="nb-NO"/>
          </a:p>
        </p:txBody>
      </p:sp>
      <p:sp>
        <p:nvSpPr>
          <p:cNvPr id="8" name="Plassholder for bunntekst 7"/>
          <p:cNvSpPr>
            <a:spLocks noGrp="1"/>
          </p:cNvSpPr>
          <p:nvPr>
            <p:ph type="ftr" sz="quarter" idx="11"/>
          </p:nvPr>
        </p:nvSpPr>
        <p:spPr/>
        <p:txBody>
          <a:bodyPr/>
          <a:lstStyle/>
          <a:p>
            <a:endParaRPr lang="nb-NO"/>
          </a:p>
        </p:txBody>
      </p:sp>
      <p:sp>
        <p:nvSpPr>
          <p:cNvPr id="9" name="Plassholder for lysbildenummer 8"/>
          <p:cNvSpPr>
            <a:spLocks noGrp="1"/>
          </p:cNvSpPr>
          <p:nvPr>
            <p:ph type="sldNum" sz="quarter" idx="12"/>
          </p:nvPr>
        </p:nvSpPr>
        <p:spPr/>
        <p:txBody>
          <a:bodyPr/>
          <a:lstStyle/>
          <a:p>
            <a:fld id="{068DDB0B-B5C9-9D40-876C-71313FB953BD}" type="slidenum">
              <a:rPr lang="nb-NO" smtClean="0"/>
              <a:t>‹#›</a:t>
            </a:fld>
            <a:endParaRPr lang="nb-NO"/>
          </a:p>
        </p:txBody>
      </p:sp>
    </p:spTree>
    <p:extLst>
      <p:ext uri="{BB962C8B-B14F-4D97-AF65-F5344CB8AC3E}">
        <p14:creationId xmlns:p14="http://schemas.microsoft.com/office/powerpoint/2010/main" val="30092662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dato 2"/>
          <p:cNvSpPr>
            <a:spLocks noGrp="1"/>
          </p:cNvSpPr>
          <p:nvPr>
            <p:ph type="dt" sz="half" idx="10"/>
          </p:nvPr>
        </p:nvSpPr>
        <p:spPr/>
        <p:txBody>
          <a:bodyPr/>
          <a:lstStyle/>
          <a:p>
            <a:fld id="{FBB0D77F-86A5-174C-B2F4-56DC26B36B33}" type="datetimeFigureOut">
              <a:rPr lang="nb-NO" smtClean="0"/>
              <a:t>06.03.2025</a:t>
            </a:fld>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068DDB0B-B5C9-9D40-876C-71313FB953BD}" type="slidenum">
              <a:rPr lang="nb-NO" smtClean="0"/>
              <a:t>‹#›</a:t>
            </a:fld>
            <a:endParaRPr lang="nb-NO"/>
          </a:p>
        </p:txBody>
      </p:sp>
    </p:spTree>
    <p:extLst>
      <p:ext uri="{BB962C8B-B14F-4D97-AF65-F5344CB8AC3E}">
        <p14:creationId xmlns:p14="http://schemas.microsoft.com/office/powerpoint/2010/main" val="24368194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FBB0D77F-86A5-174C-B2F4-56DC26B36B33}" type="datetimeFigureOut">
              <a:rPr lang="nb-NO" smtClean="0"/>
              <a:t>06.03.2025</a:t>
            </a:fld>
            <a:endParaRPr lang="nb-NO"/>
          </a:p>
        </p:txBody>
      </p:sp>
      <p:sp>
        <p:nvSpPr>
          <p:cNvPr id="3" name="Plassholder for bunntekst 2"/>
          <p:cNvSpPr>
            <a:spLocks noGrp="1"/>
          </p:cNvSpPr>
          <p:nvPr>
            <p:ph type="ftr" sz="quarter" idx="11"/>
          </p:nvPr>
        </p:nvSpPr>
        <p:spPr/>
        <p:txBody>
          <a:bodyPr/>
          <a:lstStyle/>
          <a:p>
            <a:endParaRPr lang="nb-NO"/>
          </a:p>
        </p:txBody>
      </p:sp>
      <p:sp>
        <p:nvSpPr>
          <p:cNvPr id="4" name="Plassholder for lysbildenummer 3"/>
          <p:cNvSpPr>
            <a:spLocks noGrp="1"/>
          </p:cNvSpPr>
          <p:nvPr>
            <p:ph type="sldNum" sz="quarter" idx="12"/>
          </p:nvPr>
        </p:nvSpPr>
        <p:spPr/>
        <p:txBody>
          <a:bodyPr/>
          <a:lstStyle/>
          <a:p>
            <a:fld id="{068DDB0B-B5C9-9D40-876C-71313FB953BD}" type="slidenum">
              <a:rPr lang="nb-NO" smtClean="0"/>
              <a:t>‹#›</a:t>
            </a:fld>
            <a:endParaRPr lang="nb-NO"/>
          </a:p>
        </p:txBody>
      </p:sp>
    </p:spTree>
    <p:extLst>
      <p:ext uri="{BB962C8B-B14F-4D97-AF65-F5344CB8AC3E}">
        <p14:creationId xmlns:p14="http://schemas.microsoft.com/office/powerpoint/2010/main" val="8744546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609601" y="273050"/>
            <a:ext cx="4011084" cy="1162050"/>
          </a:xfrm>
        </p:spPr>
        <p:txBody>
          <a:bodyPr anchor="b"/>
          <a:lstStyle>
            <a:lvl1pPr algn="l">
              <a:defRPr sz="2000" b="1"/>
            </a:lvl1pPr>
          </a:lstStyle>
          <a:p>
            <a:r>
              <a:rPr lang="nb-NO"/>
              <a:t>Klikk for å redigere tittelstil</a:t>
            </a:r>
          </a:p>
        </p:txBody>
      </p:sp>
      <p:sp>
        <p:nvSpPr>
          <p:cNvPr id="3" name="Plassholder for innhold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5" name="Plassholder for dato 4"/>
          <p:cNvSpPr>
            <a:spLocks noGrp="1"/>
          </p:cNvSpPr>
          <p:nvPr>
            <p:ph type="dt" sz="half" idx="10"/>
          </p:nvPr>
        </p:nvSpPr>
        <p:spPr/>
        <p:txBody>
          <a:bodyPr/>
          <a:lstStyle/>
          <a:p>
            <a:fld id="{FBB0D77F-86A5-174C-B2F4-56DC26B36B33}" type="datetimeFigureOut">
              <a:rPr lang="nb-NO" smtClean="0"/>
              <a:t>06.03.2025</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068DDB0B-B5C9-9D40-876C-71313FB953BD}" type="slidenum">
              <a:rPr lang="nb-NO" smtClean="0"/>
              <a:t>‹#›</a:t>
            </a:fld>
            <a:endParaRPr lang="nb-NO"/>
          </a:p>
        </p:txBody>
      </p:sp>
    </p:spTree>
    <p:extLst>
      <p:ext uri="{BB962C8B-B14F-4D97-AF65-F5344CB8AC3E}">
        <p14:creationId xmlns:p14="http://schemas.microsoft.com/office/powerpoint/2010/main" val="38091273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2389717" y="4800600"/>
            <a:ext cx="7315200" cy="566738"/>
          </a:xfrm>
        </p:spPr>
        <p:txBody>
          <a:bodyPr anchor="b"/>
          <a:lstStyle>
            <a:lvl1pPr algn="l">
              <a:defRPr sz="2000" b="1"/>
            </a:lvl1pPr>
          </a:lstStyle>
          <a:p>
            <a:r>
              <a:rPr lang="nb-NO"/>
              <a:t>Klikk for å redigere tittelstil</a:t>
            </a:r>
          </a:p>
        </p:txBody>
      </p:sp>
      <p:sp>
        <p:nvSpPr>
          <p:cNvPr id="3" name="Plassholder for bild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ikonet for å legge til et bilde</a:t>
            </a:r>
          </a:p>
        </p:txBody>
      </p:sp>
      <p:sp>
        <p:nvSpPr>
          <p:cNvPr id="4" name="Plassholder for tekst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5" name="Plassholder for dato 4"/>
          <p:cNvSpPr>
            <a:spLocks noGrp="1"/>
          </p:cNvSpPr>
          <p:nvPr>
            <p:ph type="dt" sz="half" idx="10"/>
          </p:nvPr>
        </p:nvSpPr>
        <p:spPr/>
        <p:txBody>
          <a:bodyPr/>
          <a:lstStyle/>
          <a:p>
            <a:fld id="{FBB0D77F-86A5-174C-B2F4-56DC26B36B33}" type="datetimeFigureOut">
              <a:rPr lang="nb-NO" smtClean="0"/>
              <a:t>06.03.2025</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068DDB0B-B5C9-9D40-876C-71313FB953BD}" type="slidenum">
              <a:rPr lang="nb-NO" smtClean="0"/>
              <a:t>‹#›</a:t>
            </a:fld>
            <a:endParaRPr lang="nb-NO"/>
          </a:p>
        </p:txBody>
      </p:sp>
    </p:spTree>
    <p:extLst>
      <p:ext uri="{BB962C8B-B14F-4D97-AF65-F5344CB8AC3E}">
        <p14:creationId xmlns:p14="http://schemas.microsoft.com/office/powerpoint/2010/main" val="16389361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Bilde 11" descr="Parat_logo_rgb.ai"/>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1155841" y="270802"/>
            <a:ext cx="715796" cy="663603"/>
          </a:xfrm>
          <a:prstGeom prst="rect">
            <a:avLst/>
          </a:prstGeom>
        </p:spPr>
      </p:pic>
      <p:pic>
        <p:nvPicPr>
          <p:cNvPr id="15" name="Bilde 14" descr="YS-forbund_neg.ai"/>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30340" y="6461978"/>
            <a:ext cx="1174459" cy="403001"/>
          </a:xfrm>
          <a:prstGeom prst="rect">
            <a:avLst/>
          </a:prstGeom>
        </p:spPr>
      </p:pic>
      <p:sp>
        <p:nvSpPr>
          <p:cNvPr id="2" name="Plassholder for tittel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2"/>
          </p:nvPr>
        </p:nvSpPr>
        <p:spPr>
          <a:xfrm>
            <a:off x="609600" y="6098165"/>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B0D77F-86A5-174C-B2F4-56DC26B36B33}" type="datetimeFigureOut">
              <a:rPr lang="nb-NO" smtClean="0"/>
              <a:t>06.03.2025</a:t>
            </a:fld>
            <a:endParaRPr lang="nb-NO"/>
          </a:p>
        </p:txBody>
      </p:sp>
      <p:sp>
        <p:nvSpPr>
          <p:cNvPr id="5" name="Plassholder for bunntekst 4"/>
          <p:cNvSpPr>
            <a:spLocks noGrp="1"/>
          </p:cNvSpPr>
          <p:nvPr>
            <p:ph type="ftr" sz="quarter" idx="3"/>
          </p:nvPr>
        </p:nvSpPr>
        <p:spPr>
          <a:xfrm>
            <a:off x="4165600" y="6098165"/>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p:cNvSpPr>
            <a:spLocks noGrp="1"/>
          </p:cNvSpPr>
          <p:nvPr>
            <p:ph type="sldNum" sz="quarter" idx="4"/>
          </p:nvPr>
        </p:nvSpPr>
        <p:spPr>
          <a:xfrm>
            <a:off x="8737600" y="6098165"/>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8DDB0B-B5C9-9D40-876C-71313FB953BD}" type="slidenum">
              <a:rPr lang="nb-NO" smtClean="0"/>
              <a:t>‹#›</a:t>
            </a:fld>
            <a:endParaRPr lang="nb-NO"/>
          </a:p>
        </p:txBody>
      </p:sp>
      <p:pic>
        <p:nvPicPr>
          <p:cNvPr id="7" name="Bilde 6" descr="Parat_malgrafikk_ppt_rgb.ai"/>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147483647" y="9783001"/>
            <a:ext cx="12684760" cy="621665"/>
          </a:xfrm>
          <a:prstGeom prst="rect">
            <a:avLst/>
          </a:prstGeom>
        </p:spPr>
      </p:pic>
      <p:pic>
        <p:nvPicPr>
          <p:cNvPr id="13" name="Bilde 12" descr="Malgrafikk_bunn_ppt_wide_rgb.ai"/>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0" y="6432438"/>
            <a:ext cx="12192000" cy="432391"/>
          </a:xfrm>
          <a:prstGeom prst="rect">
            <a:avLst/>
          </a:prstGeom>
        </p:spPr>
      </p:pic>
    </p:spTree>
    <p:extLst>
      <p:ext uri="{BB962C8B-B14F-4D97-AF65-F5344CB8AC3E}">
        <p14:creationId xmlns:p14="http://schemas.microsoft.com/office/powerpoint/2010/main" val="4125634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www.parat.com/ledere"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parat.com/kompetanse/rabatt-hos-folkeuniversitetet-4315-380973" TargetMode="External"/><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hyperlink" Target="https://ys.no/medlemsfordeler/" TargetMode="External"/><Relationship Id="rId5" Type="http://schemas.openxmlformats.org/officeDocument/2006/relationships/hyperlink" Target="https://www.parat.com/medlem-3203-373508/medlemsfordeler/medlemsfordeler" TargetMode="External"/><Relationship Id="rId4" Type="http://schemas.openxmlformats.org/officeDocument/2006/relationships/hyperlink" Target="https://www.kristiania.no/"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www.parat.com/kompetanse/stipend-4314"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parat.com/kompetanse"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gjensidige.no/privat/kundefordeler/ys"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www.direct.nordea.no/direct/kundetilbud/ys/?kampanjekode=84000742&amp;cid=4850751658#/"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yspensjon.no/" TargetMode="External"/><Relationship Id="rId2" Type="http://schemas.openxmlformats.org/officeDocument/2006/relationships/hyperlink" Target="https://liv.nordea.no/os/enkelpensjon?theme=YS&amp;cid=oec-qhfg326qkg" TargetMode="Externa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ys.no/medlemsfordeler/"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parat.com/login"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vimeo.com/302015229"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mailto:post@parat.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p:txBody>
          <a:bodyPr>
            <a:normAutofit fontScale="90000"/>
          </a:bodyPr>
          <a:lstStyle/>
          <a:p>
            <a:r>
              <a:rPr lang="nb-NO" sz="4800" dirty="0"/>
              <a:t>Parat</a:t>
            </a:r>
            <a:br>
              <a:rPr lang="nb-NO" sz="3200" dirty="0"/>
            </a:br>
            <a:r>
              <a:rPr lang="nb-NO" sz="2000" dirty="0"/>
              <a:t>din arbeidstakerorganisasjon i YS</a:t>
            </a:r>
            <a:br>
              <a:rPr lang="nb-NO" sz="2000" dirty="0">
                <a:cs typeface="Arial"/>
              </a:rPr>
            </a:br>
            <a:br>
              <a:rPr lang="nb-NO" sz="2000" dirty="0">
                <a:cs typeface="Arial"/>
              </a:rPr>
            </a:br>
            <a:endParaRPr lang="nb-NO" sz="2000">
              <a:cs typeface="Arial"/>
            </a:endParaRPr>
          </a:p>
        </p:txBody>
      </p:sp>
      <p:sp>
        <p:nvSpPr>
          <p:cNvPr id="3" name="Undertittel 2"/>
          <p:cNvSpPr>
            <a:spLocks noGrp="1"/>
          </p:cNvSpPr>
          <p:nvPr>
            <p:ph type="subTitle" idx="1"/>
          </p:nvPr>
        </p:nvSpPr>
        <p:spPr>
          <a:xfrm>
            <a:off x="2209800" y="3433111"/>
            <a:ext cx="8158942" cy="2731207"/>
          </a:xfrm>
        </p:spPr>
        <p:txBody>
          <a:bodyPr>
            <a:normAutofit/>
          </a:bodyPr>
          <a:lstStyle/>
          <a:p>
            <a:endParaRPr lang="nb-NO" sz="2000"/>
          </a:p>
          <a:p>
            <a:endParaRPr lang="nb-NO" sz="2000"/>
          </a:p>
          <a:p>
            <a:endParaRPr lang="nb-NO" sz="2000"/>
          </a:p>
          <a:p>
            <a:endParaRPr lang="nb-NO" sz="1600"/>
          </a:p>
          <a:p>
            <a:endParaRPr lang="nb-NO"/>
          </a:p>
        </p:txBody>
      </p:sp>
    </p:spTree>
    <p:extLst>
      <p:ext uri="{BB962C8B-B14F-4D97-AF65-F5344CB8AC3E}">
        <p14:creationId xmlns:p14="http://schemas.microsoft.com/office/powerpoint/2010/main" val="1739229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0AFF9A7-938A-4EE8-AB47-A9089E218FC0}"/>
              </a:ext>
            </a:extLst>
          </p:cNvPr>
          <p:cNvSpPr>
            <a:spLocks noGrp="1"/>
          </p:cNvSpPr>
          <p:nvPr>
            <p:ph type="title"/>
          </p:nvPr>
        </p:nvSpPr>
        <p:spPr/>
        <p:txBody>
          <a:bodyPr>
            <a:normAutofit/>
          </a:bodyPr>
          <a:lstStyle/>
          <a:p>
            <a:pPr algn="l"/>
            <a:r>
              <a:rPr lang="nb-NO" sz="4000"/>
              <a:t>Hvorfor Parat?</a:t>
            </a:r>
          </a:p>
        </p:txBody>
      </p:sp>
      <p:sp>
        <p:nvSpPr>
          <p:cNvPr id="3" name="Plassholder for innhold 2">
            <a:extLst>
              <a:ext uri="{FF2B5EF4-FFF2-40B4-BE49-F238E27FC236}">
                <a16:creationId xmlns:a16="http://schemas.microsoft.com/office/drawing/2014/main" id="{A9E7C996-61EF-46A8-944A-6258C400A2B2}"/>
              </a:ext>
            </a:extLst>
          </p:cNvPr>
          <p:cNvSpPr>
            <a:spLocks noGrp="1"/>
          </p:cNvSpPr>
          <p:nvPr>
            <p:ph idx="1"/>
          </p:nvPr>
        </p:nvSpPr>
        <p:spPr>
          <a:xfrm>
            <a:off x="1981200" y="1385877"/>
            <a:ext cx="8229600" cy="4964226"/>
          </a:xfrm>
        </p:spPr>
        <p:txBody>
          <a:bodyPr>
            <a:noAutofit/>
          </a:bodyPr>
          <a:lstStyle/>
          <a:p>
            <a:pPr>
              <a:buClr>
                <a:schemeClr val="tx2"/>
              </a:buClr>
            </a:pPr>
            <a:r>
              <a:rPr lang="nb-NO" sz="1400" dirty="0">
                <a:solidFill>
                  <a:srgbClr val="425563"/>
                </a:solidFill>
              </a:rPr>
              <a:t>En forsikring som sikrer dine rettigheter på jobben. Vi hjelper deg med å forhandle gode lønns- og arbeidsvilkår.</a:t>
            </a:r>
            <a:br>
              <a:rPr lang="nb-NO" sz="1400" dirty="0">
                <a:solidFill>
                  <a:srgbClr val="425563"/>
                </a:solidFill>
              </a:rPr>
            </a:br>
            <a:r>
              <a:rPr lang="nb-NO" sz="1400" dirty="0">
                <a:solidFill>
                  <a:srgbClr val="425563"/>
                </a:solidFill>
              </a:rPr>
              <a:t> </a:t>
            </a:r>
          </a:p>
          <a:p>
            <a:pPr>
              <a:buClr>
                <a:schemeClr val="tx2"/>
              </a:buClr>
            </a:pPr>
            <a:r>
              <a:rPr lang="nb-NO" sz="1400" dirty="0">
                <a:solidFill>
                  <a:srgbClr val="425563"/>
                </a:solidFill>
              </a:rPr>
              <a:t>Du får tilgang til juridisk bistand, stipendordning, gunstig betingelser på lån og forsikringer, samt rabattordninger. </a:t>
            </a:r>
            <a:br>
              <a:rPr lang="nb-NO" sz="1400" dirty="0">
                <a:solidFill>
                  <a:srgbClr val="425563"/>
                </a:solidFill>
              </a:rPr>
            </a:br>
            <a:endParaRPr lang="nb-NO" sz="1400" dirty="0">
              <a:solidFill>
                <a:srgbClr val="425563"/>
              </a:solidFill>
            </a:endParaRPr>
          </a:p>
          <a:p>
            <a:pPr>
              <a:buClr>
                <a:schemeClr val="tx2"/>
              </a:buClr>
            </a:pPr>
            <a:r>
              <a:rPr lang="nb-NO" sz="1400" dirty="0">
                <a:solidFill>
                  <a:srgbClr val="425563"/>
                </a:solidFill>
              </a:rPr>
              <a:t>Du kan være medlem selv om du bytter jobb og/eller bransje. Parat organiserer vi medlemmer i alle yrker og bransjer. </a:t>
            </a:r>
            <a:br>
              <a:rPr lang="nb-NO" sz="1400" dirty="0">
                <a:solidFill>
                  <a:srgbClr val="425563"/>
                </a:solidFill>
              </a:rPr>
            </a:br>
            <a:endParaRPr lang="nb-NO" sz="1400" dirty="0">
              <a:solidFill>
                <a:srgbClr val="425563"/>
              </a:solidFill>
            </a:endParaRPr>
          </a:p>
          <a:p>
            <a:pPr>
              <a:buClr>
                <a:schemeClr val="tx2"/>
              </a:buClr>
            </a:pPr>
            <a:r>
              <a:rPr lang="nb-NO" sz="1400" dirty="0">
                <a:solidFill>
                  <a:srgbClr val="425563"/>
                </a:solidFill>
              </a:rPr>
              <a:t>Kort veg til rett kompetanse. Våre advokater og rådgivere har spesialkompetanse på arbeidslivets lov- og avtaleverk. Riktig hjelp til riktig tid.</a:t>
            </a:r>
            <a:br>
              <a:rPr lang="nb-NO" sz="1400" dirty="0">
                <a:solidFill>
                  <a:srgbClr val="425563"/>
                </a:solidFill>
              </a:rPr>
            </a:br>
            <a:endParaRPr lang="nb-NO" sz="1400" dirty="0">
              <a:solidFill>
                <a:srgbClr val="425563"/>
              </a:solidFill>
            </a:endParaRPr>
          </a:p>
          <a:p>
            <a:pPr>
              <a:buClr>
                <a:schemeClr val="tx2"/>
              </a:buClr>
            </a:pPr>
            <a:r>
              <a:rPr lang="nb-NO" sz="1400" dirty="0">
                <a:solidFill>
                  <a:srgbClr val="425563"/>
                </a:solidFill>
              </a:rPr>
              <a:t>Parat samler alle på arbeidsplassen i én klubb</a:t>
            </a:r>
            <a:r>
              <a:rPr lang="nb-NO" sz="1400" dirty="0"/>
              <a:t>. </a:t>
            </a:r>
            <a:r>
              <a:rPr lang="nb-NO" sz="1400" dirty="0">
                <a:solidFill>
                  <a:srgbClr val="425563"/>
                </a:solidFill>
              </a:rPr>
              <a:t>Som ansattgruppe slipper dere dermed å dele dere på ulike forbund. Det er også viktig for fellesskapet på jobben.</a:t>
            </a:r>
            <a:br>
              <a:rPr lang="nb-NO" sz="1400" dirty="0">
                <a:solidFill>
                  <a:srgbClr val="425563"/>
                </a:solidFill>
              </a:rPr>
            </a:br>
            <a:endParaRPr lang="nb-NO" sz="1400" dirty="0">
              <a:solidFill>
                <a:srgbClr val="425563"/>
              </a:solidFill>
            </a:endParaRPr>
          </a:p>
          <a:p>
            <a:pPr>
              <a:buClr>
                <a:schemeClr val="tx2"/>
              </a:buClr>
            </a:pPr>
            <a:r>
              <a:rPr lang="nb-NO" sz="1400" dirty="0">
                <a:solidFill>
                  <a:srgbClr val="425563"/>
                </a:solidFill>
              </a:rPr>
              <a:t>Parat er det største YS-forbundet i både statlig og privat sektor. Vi sitter ved forhandlingsbordet i de sentrale lønns- og tarifforhandlingene.</a:t>
            </a:r>
            <a:br>
              <a:rPr lang="nb-NO" sz="1400" dirty="0">
                <a:solidFill>
                  <a:srgbClr val="425563"/>
                </a:solidFill>
              </a:rPr>
            </a:br>
            <a:endParaRPr lang="nb-NO" sz="1400" dirty="0">
              <a:solidFill>
                <a:srgbClr val="425563"/>
              </a:solidFill>
            </a:endParaRPr>
          </a:p>
          <a:p>
            <a:pPr>
              <a:buClr>
                <a:schemeClr val="tx2"/>
              </a:buClr>
            </a:pPr>
            <a:r>
              <a:rPr lang="nb-NO" sz="1400" dirty="0">
                <a:solidFill>
                  <a:srgbClr val="425563"/>
                </a:solidFill>
              </a:rPr>
              <a:t>Hvis du er medlem i Parat, men ikke har tariffavtale, vil vi jobbe for å få opprettet en tariffavtale på arbeidsplassen din.</a:t>
            </a:r>
            <a:br>
              <a:rPr lang="nb-NO" sz="1400" dirty="0"/>
            </a:br>
            <a:endParaRPr lang="nb-NO" sz="1400" dirty="0"/>
          </a:p>
        </p:txBody>
      </p:sp>
    </p:spTree>
    <p:extLst>
      <p:ext uri="{BB962C8B-B14F-4D97-AF65-F5344CB8AC3E}">
        <p14:creationId xmlns:p14="http://schemas.microsoft.com/office/powerpoint/2010/main" val="23986932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B9AC6A4-05DF-446C-857A-A0B0F88CD6CB}"/>
              </a:ext>
            </a:extLst>
          </p:cNvPr>
          <p:cNvSpPr>
            <a:spLocks noGrp="1"/>
          </p:cNvSpPr>
          <p:nvPr>
            <p:ph type="title"/>
          </p:nvPr>
        </p:nvSpPr>
        <p:spPr/>
        <p:txBody>
          <a:bodyPr>
            <a:noAutofit/>
          </a:bodyPr>
          <a:lstStyle/>
          <a:p>
            <a:pPr algn="l"/>
            <a:r>
              <a:rPr lang="nb-NO" sz="4000"/>
              <a:t>En vaksine mot dårlige arbeidsgivere</a:t>
            </a:r>
          </a:p>
        </p:txBody>
      </p:sp>
      <p:sp>
        <p:nvSpPr>
          <p:cNvPr id="3" name="Plassholder for innhold 2">
            <a:extLst>
              <a:ext uri="{FF2B5EF4-FFF2-40B4-BE49-F238E27FC236}">
                <a16:creationId xmlns:a16="http://schemas.microsoft.com/office/drawing/2014/main" id="{B3703602-539B-4AAA-A962-EC6503053443}"/>
              </a:ext>
            </a:extLst>
          </p:cNvPr>
          <p:cNvSpPr>
            <a:spLocks noGrp="1"/>
          </p:cNvSpPr>
          <p:nvPr>
            <p:ph idx="1"/>
          </p:nvPr>
        </p:nvSpPr>
        <p:spPr>
          <a:xfrm>
            <a:off x="1981200" y="1715701"/>
            <a:ext cx="8229600" cy="4525963"/>
          </a:xfrm>
        </p:spPr>
        <p:txBody>
          <a:bodyPr>
            <a:normAutofit fontScale="92500" lnSpcReduction="20000"/>
          </a:bodyPr>
          <a:lstStyle/>
          <a:p>
            <a:pPr>
              <a:buClr>
                <a:schemeClr val="tx2"/>
              </a:buClr>
              <a:buFont typeface="Arial" panose="020B0604020202020204" pitchFamily="34" charset="0"/>
              <a:buChar char="•"/>
            </a:pPr>
            <a:r>
              <a:rPr lang="nb-NO" sz="2200">
                <a:solidFill>
                  <a:srgbClr val="425563"/>
                </a:solidFill>
              </a:rPr>
              <a:t>Med stadig mer fokus på endring, effektivitet og omstilling er det viktigere enn noen gang å ha en solid arbeidstakerorganisasjon i ryggen.</a:t>
            </a:r>
            <a:br>
              <a:rPr lang="nb-NO" sz="2200">
                <a:solidFill>
                  <a:srgbClr val="425563"/>
                </a:solidFill>
              </a:rPr>
            </a:br>
            <a:r>
              <a:rPr lang="nb-NO" sz="2200">
                <a:solidFill>
                  <a:srgbClr val="425563"/>
                </a:solidFill>
              </a:rPr>
              <a:t> </a:t>
            </a:r>
          </a:p>
          <a:p>
            <a:pPr>
              <a:buClr>
                <a:schemeClr val="tx2"/>
              </a:buClr>
              <a:buFont typeface="Arial" panose="020B0604020202020204" pitchFamily="34" charset="0"/>
              <a:buChar char="•"/>
            </a:pPr>
            <a:r>
              <a:rPr lang="nb-NO" sz="2200">
                <a:solidFill>
                  <a:srgbClr val="425563"/>
                </a:solidFill>
              </a:rPr>
              <a:t>Rettigheter og goder som mange tar for gitt er ikke regulert i lov eller forskrift. Disse er et resultat av tariffavtaler mellom arbeidstaker- og arbeidsgiverorganisasjoner.</a:t>
            </a:r>
            <a:br>
              <a:rPr lang="nb-NO" sz="2200">
                <a:solidFill>
                  <a:srgbClr val="425563"/>
                </a:solidFill>
              </a:rPr>
            </a:br>
            <a:r>
              <a:rPr lang="nb-NO" sz="2200">
                <a:solidFill>
                  <a:srgbClr val="425563"/>
                </a:solidFill>
              </a:rPr>
              <a:t> </a:t>
            </a:r>
          </a:p>
          <a:p>
            <a:pPr>
              <a:buClr>
                <a:schemeClr val="tx2"/>
              </a:buClr>
              <a:buFont typeface="Arial" panose="020B0604020202020204" pitchFamily="34" charset="0"/>
              <a:buChar char="•"/>
            </a:pPr>
            <a:r>
              <a:rPr lang="nb-NO" sz="2200">
                <a:solidFill>
                  <a:srgbClr val="425563"/>
                </a:solidFill>
              </a:rPr>
              <a:t>Norge har tradisjonelt hatt høy grad av organisering. Den beste forsikringen mot dårligere rettigheter i fremtiden er at flest mulig er organisert. </a:t>
            </a:r>
            <a:br>
              <a:rPr lang="nb-NO" sz="2900"/>
            </a:br>
            <a:endParaRPr lang="nb-NO" sz="2900"/>
          </a:p>
          <a:p>
            <a:pPr marL="0" indent="0">
              <a:buClr>
                <a:schemeClr val="tx2"/>
              </a:buClr>
              <a:buNone/>
            </a:pPr>
            <a:br>
              <a:rPr lang="nb-NO"/>
            </a:br>
            <a:endParaRPr lang="nb-NO"/>
          </a:p>
          <a:p>
            <a:pPr marL="0" indent="0" algn="r">
              <a:buClr>
                <a:schemeClr val="tx2"/>
              </a:buClr>
              <a:buNone/>
            </a:pPr>
            <a:r>
              <a:rPr lang="nb-NO" sz="2200" i="1">
                <a:solidFill>
                  <a:srgbClr val="DD4815"/>
                </a:solidFill>
                <a:latin typeface="Arial Nova Light" panose="020B0304020202020204" pitchFamily="34" charset="0"/>
              </a:rPr>
              <a:t>Parat er din forsikring i arbeidslivet</a:t>
            </a:r>
            <a:r>
              <a:rPr lang="nb-NO" sz="2200" i="1">
                <a:solidFill>
                  <a:srgbClr val="FF0000"/>
                </a:solidFill>
                <a:latin typeface="Arial Nova Light" panose="020B0304020202020204" pitchFamily="34" charset="0"/>
              </a:rPr>
              <a:t>. </a:t>
            </a:r>
          </a:p>
        </p:txBody>
      </p:sp>
    </p:spTree>
    <p:extLst>
      <p:ext uri="{BB962C8B-B14F-4D97-AF65-F5344CB8AC3E}">
        <p14:creationId xmlns:p14="http://schemas.microsoft.com/office/powerpoint/2010/main" val="31496994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01B3820-46BE-49A3-AA74-F359E96A7C1F}"/>
              </a:ext>
            </a:extLst>
          </p:cNvPr>
          <p:cNvSpPr>
            <a:spLocks noGrp="1"/>
          </p:cNvSpPr>
          <p:nvPr>
            <p:ph type="title"/>
          </p:nvPr>
        </p:nvSpPr>
        <p:spPr/>
        <p:txBody>
          <a:bodyPr>
            <a:normAutofit/>
          </a:bodyPr>
          <a:lstStyle/>
          <a:p>
            <a:pPr algn="l"/>
            <a:r>
              <a:rPr lang="nb-NO" sz="4000"/>
              <a:t>Parat for deg som er leder!</a:t>
            </a:r>
          </a:p>
        </p:txBody>
      </p:sp>
      <p:sp>
        <p:nvSpPr>
          <p:cNvPr id="3" name="Plassholder for innhold 2">
            <a:extLst>
              <a:ext uri="{FF2B5EF4-FFF2-40B4-BE49-F238E27FC236}">
                <a16:creationId xmlns:a16="http://schemas.microsoft.com/office/drawing/2014/main" id="{53FF0355-E3C1-48AE-9F3D-C7B9297A642C}"/>
              </a:ext>
            </a:extLst>
          </p:cNvPr>
          <p:cNvSpPr>
            <a:spLocks noGrp="1"/>
          </p:cNvSpPr>
          <p:nvPr>
            <p:ph idx="1"/>
          </p:nvPr>
        </p:nvSpPr>
        <p:spPr/>
        <p:txBody>
          <a:bodyPr>
            <a:normAutofit/>
          </a:bodyPr>
          <a:lstStyle/>
          <a:p>
            <a:pPr>
              <a:buClr>
                <a:schemeClr val="tx2"/>
              </a:buClr>
            </a:pPr>
            <a:r>
              <a:rPr lang="nb-NO" sz="2000"/>
              <a:t>Parat organisere ansatte uavhengig av stilling, utdanning eller fagområde, og på alle nivåer i virksomheten.</a:t>
            </a:r>
            <a:br>
              <a:rPr lang="nb-NO" sz="2000"/>
            </a:br>
            <a:r>
              <a:rPr lang="nb-NO" sz="2000"/>
              <a:t> </a:t>
            </a:r>
          </a:p>
          <a:p>
            <a:pPr>
              <a:buClr>
                <a:schemeClr val="tx2"/>
              </a:buClr>
            </a:pPr>
            <a:r>
              <a:rPr lang="nb-NO" sz="2000"/>
              <a:t>Parat tilbyr egne kurs og opplæringsaktiviteter for ledere</a:t>
            </a:r>
            <a:br>
              <a:rPr lang="nb-NO" sz="2000"/>
            </a:br>
            <a:endParaRPr lang="nb-NO" sz="2000"/>
          </a:p>
          <a:p>
            <a:pPr>
              <a:buClr>
                <a:schemeClr val="tx2"/>
              </a:buClr>
            </a:pPr>
            <a:r>
              <a:rPr lang="nb-NO" sz="2000"/>
              <a:t>Den årlige lederkonferansen er en viktig møteplass for medlemmer som har lederansvar hvor Parat setter fokus på  ulike sider ved lederrollen.</a:t>
            </a:r>
            <a:br>
              <a:rPr lang="nb-NO" sz="2000"/>
            </a:br>
            <a:endParaRPr lang="nb-NO" sz="2000"/>
          </a:p>
          <a:p>
            <a:pPr>
              <a:buClr>
                <a:schemeClr val="tx2"/>
              </a:buClr>
            </a:pPr>
            <a:r>
              <a:rPr lang="nb-NO" sz="2000"/>
              <a:t>Tilgang til Mitt </a:t>
            </a:r>
            <a:r>
              <a:rPr lang="nb-NO" sz="2000" err="1"/>
              <a:t>LederUnivers</a:t>
            </a:r>
            <a:r>
              <a:rPr lang="nb-NO" sz="2000"/>
              <a:t> gjennom YS fordel</a:t>
            </a:r>
            <a:br>
              <a:rPr lang="nb-NO" sz="2000"/>
            </a:br>
            <a:endParaRPr lang="nb-NO" sz="2000"/>
          </a:p>
          <a:p>
            <a:pPr>
              <a:buClr>
                <a:schemeClr val="tx2"/>
              </a:buClr>
            </a:pPr>
            <a:r>
              <a:rPr lang="nb-NO" sz="2000"/>
              <a:t>Sjekk ut </a:t>
            </a:r>
            <a:r>
              <a:rPr lang="nb-NO" sz="2000" err="1">
                <a:hlinkClick r:id="rId2"/>
              </a:rPr>
              <a:t>ParatLedere</a:t>
            </a:r>
            <a:endParaRPr lang="nb-NO" sz="2000"/>
          </a:p>
        </p:txBody>
      </p:sp>
    </p:spTree>
    <p:extLst>
      <p:ext uri="{BB962C8B-B14F-4D97-AF65-F5344CB8AC3E}">
        <p14:creationId xmlns:p14="http://schemas.microsoft.com/office/powerpoint/2010/main" val="1951080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tel 8"/>
          <p:cNvSpPr>
            <a:spLocks noGrp="1"/>
          </p:cNvSpPr>
          <p:nvPr>
            <p:ph type="title"/>
          </p:nvPr>
        </p:nvSpPr>
        <p:spPr/>
        <p:txBody>
          <a:bodyPr>
            <a:normAutofit/>
          </a:bodyPr>
          <a:lstStyle/>
          <a:p>
            <a:pPr algn="l"/>
            <a:r>
              <a:rPr lang="nb-NO" sz="4000"/>
              <a:t>Medlemsfordelene</a:t>
            </a:r>
          </a:p>
        </p:txBody>
      </p:sp>
      <p:sp>
        <p:nvSpPr>
          <p:cNvPr id="10" name="Plassholder for tekst 9"/>
          <p:cNvSpPr>
            <a:spLocks noGrp="1"/>
          </p:cNvSpPr>
          <p:nvPr>
            <p:ph type="body" idx="1"/>
          </p:nvPr>
        </p:nvSpPr>
        <p:spPr>
          <a:xfrm>
            <a:off x="2877069" y="1547951"/>
            <a:ext cx="3754760" cy="639762"/>
          </a:xfrm>
        </p:spPr>
        <p:txBody>
          <a:bodyPr>
            <a:normAutofit/>
          </a:bodyPr>
          <a:lstStyle/>
          <a:p>
            <a:r>
              <a:rPr lang="nb-NO">
                <a:solidFill>
                  <a:srgbClr val="DD4815"/>
                </a:solidFill>
              </a:rPr>
              <a:t>Parat</a:t>
            </a:r>
          </a:p>
        </p:txBody>
      </p:sp>
      <p:sp>
        <p:nvSpPr>
          <p:cNvPr id="11" name="Plassholder for innhold 10"/>
          <p:cNvSpPr>
            <a:spLocks noGrp="1"/>
          </p:cNvSpPr>
          <p:nvPr>
            <p:ph sz="half" idx="2"/>
          </p:nvPr>
        </p:nvSpPr>
        <p:spPr>
          <a:xfrm>
            <a:off x="2120766" y="2318027"/>
            <a:ext cx="3625538" cy="3360734"/>
          </a:xfrm>
        </p:spPr>
        <p:txBody>
          <a:bodyPr vert="horz" lIns="91440" tIns="45720" rIns="91440" bIns="45720" rtlCol="0" anchor="t">
            <a:normAutofit/>
          </a:bodyPr>
          <a:lstStyle/>
          <a:p>
            <a:pPr lvl="1">
              <a:lnSpc>
                <a:spcPct val="90000"/>
              </a:lnSpc>
              <a:buClr>
                <a:schemeClr val="tx2"/>
              </a:buClr>
              <a:buFont typeface="Arial" panose="020B0604020202020204" pitchFamily="34" charset="0"/>
              <a:buChar char="•"/>
            </a:pPr>
            <a:r>
              <a:rPr lang="nb-NO" sz="1600" dirty="0"/>
              <a:t>Bistand i arbeidsforholdet</a:t>
            </a:r>
          </a:p>
          <a:p>
            <a:pPr lvl="1">
              <a:lnSpc>
                <a:spcPct val="90000"/>
              </a:lnSpc>
              <a:buClr>
                <a:schemeClr val="tx2"/>
              </a:buClr>
              <a:buFont typeface="Arial" panose="020B0604020202020204" pitchFamily="34" charset="0"/>
              <a:buChar char="•"/>
            </a:pPr>
            <a:r>
              <a:rPr lang="nb-NO" sz="1600" dirty="0"/>
              <a:t>Privatrettslig rådgivning</a:t>
            </a:r>
          </a:p>
          <a:p>
            <a:pPr lvl="1">
              <a:lnSpc>
                <a:spcPct val="90000"/>
              </a:lnSpc>
              <a:buClr>
                <a:schemeClr val="tx2"/>
              </a:buClr>
              <a:buFont typeface="Arial" panose="020B0604020202020204" pitchFamily="34" charset="0"/>
              <a:buChar char="•"/>
            </a:pPr>
            <a:r>
              <a:rPr lang="nb-NO" sz="1600" dirty="0"/>
              <a:t>Utdanningsstipend</a:t>
            </a:r>
          </a:p>
          <a:p>
            <a:pPr lvl="1">
              <a:lnSpc>
                <a:spcPct val="90000"/>
              </a:lnSpc>
              <a:buClr>
                <a:schemeClr val="tx2"/>
              </a:buClr>
              <a:buFont typeface="Arial" panose="020B0604020202020204" pitchFamily="34" charset="0"/>
              <a:buChar char="•"/>
            </a:pPr>
            <a:r>
              <a:rPr lang="nb-NO" sz="1600" dirty="0"/>
              <a:t>Rabatt ved </a:t>
            </a:r>
            <a:r>
              <a:rPr lang="nb-NO" sz="1600" dirty="0">
                <a:solidFill>
                  <a:srgbClr val="DD4815"/>
                </a:solidFill>
                <a:hlinkClick r:id="rId3">
                  <a:extLst>
                    <a:ext uri="{A12FA001-AC4F-418D-AE19-62706E023703}">
                      <ahyp:hlinkClr xmlns:ahyp="http://schemas.microsoft.com/office/drawing/2018/hyperlinkcolor" val="tx"/>
                    </a:ext>
                  </a:extLst>
                </a:hlinkClick>
              </a:rPr>
              <a:t>Folkeuniversitetet</a:t>
            </a:r>
            <a:r>
              <a:rPr lang="nb-NO" sz="1600" dirty="0">
                <a:solidFill>
                  <a:srgbClr val="DD4815"/>
                </a:solidFill>
              </a:rPr>
              <a:t> og </a:t>
            </a:r>
            <a:r>
              <a:rPr lang="nb-NO" sz="1600" dirty="0">
                <a:solidFill>
                  <a:srgbClr val="DD4815"/>
                </a:solidFill>
                <a:hlinkClick r:id="rId4"/>
              </a:rPr>
              <a:t>Høyskolen Kristiania</a:t>
            </a:r>
            <a:endParaRPr lang="nb-NO" sz="1600" dirty="0">
              <a:solidFill>
                <a:srgbClr val="DD4815"/>
              </a:solidFill>
            </a:endParaRPr>
          </a:p>
          <a:p>
            <a:pPr lvl="1">
              <a:lnSpc>
                <a:spcPct val="90000"/>
              </a:lnSpc>
              <a:buClr>
                <a:schemeClr val="tx2"/>
              </a:buClr>
              <a:buFont typeface="Arial" panose="020B0604020202020204" pitchFamily="34" charset="0"/>
              <a:buChar char="•"/>
            </a:pPr>
            <a:r>
              <a:rPr lang="nb-NO" sz="1600" dirty="0" err="1"/>
              <a:t>Compendia</a:t>
            </a:r>
            <a:r>
              <a:rPr lang="nb-NO" sz="1600" dirty="0"/>
              <a:t> personal</a:t>
            </a:r>
          </a:p>
          <a:p>
            <a:pPr lvl="1">
              <a:lnSpc>
                <a:spcPct val="90000"/>
              </a:lnSpc>
              <a:buClr>
                <a:schemeClr val="tx2"/>
              </a:buClr>
              <a:buFont typeface="Arial" panose="020B0604020202020204" pitchFamily="34" charset="0"/>
              <a:buChar char="•"/>
            </a:pPr>
            <a:r>
              <a:rPr lang="nb-NO" sz="1600" dirty="0" err="1"/>
              <a:t>Compendia</a:t>
            </a:r>
            <a:r>
              <a:rPr lang="nb-NO" sz="1600" dirty="0"/>
              <a:t> stat</a:t>
            </a:r>
          </a:p>
          <a:p>
            <a:pPr lvl="1">
              <a:lnSpc>
                <a:spcPct val="90000"/>
              </a:lnSpc>
              <a:buClr>
                <a:schemeClr val="tx2"/>
              </a:buClr>
              <a:buFont typeface="Arial" panose="020B0604020202020204" pitchFamily="34" charset="0"/>
              <a:buChar char="•"/>
            </a:pPr>
            <a:r>
              <a:rPr lang="nb-NO" sz="1600" dirty="0"/>
              <a:t>Kurs/opplæring til tillitsvalgte</a:t>
            </a:r>
          </a:p>
          <a:p>
            <a:pPr lvl="1">
              <a:lnSpc>
                <a:spcPct val="90000"/>
              </a:lnSpc>
              <a:buClr>
                <a:schemeClr val="tx2"/>
              </a:buClr>
              <a:buFont typeface="Arial" panose="020B0604020202020204" pitchFamily="34" charset="0"/>
              <a:buChar char="•"/>
            </a:pPr>
            <a:r>
              <a:rPr lang="nb-NO" sz="1600" dirty="0"/>
              <a:t>Lokale medlemsaktiviteter</a:t>
            </a:r>
          </a:p>
          <a:p>
            <a:pPr lvl="1">
              <a:lnSpc>
                <a:spcPct val="90000"/>
              </a:lnSpc>
              <a:buClr>
                <a:schemeClr val="tx2"/>
              </a:buClr>
              <a:buFont typeface="Arial" panose="020B0604020202020204" pitchFamily="34" charset="0"/>
              <a:buChar char="•"/>
            </a:pPr>
            <a:r>
              <a:rPr lang="nb-NO" sz="1600" dirty="0"/>
              <a:t>Medlemsblader</a:t>
            </a:r>
          </a:p>
          <a:p>
            <a:pPr marL="457200" lvl="1" indent="0">
              <a:lnSpc>
                <a:spcPct val="90000"/>
              </a:lnSpc>
              <a:buNone/>
            </a:pPr>
            <a:endParaRPr lang="nb-NO" sz="1600" dirty="0">
              <a:cs typeface="Arial"/>
            </a:endParaRPr>
          </a:p>
          <a:p>
            <a:pPr marL="457200" lvl="1" indent="0">
              <a:lnSpc>
                <a:spcPct val="90000"/>
              </a:lnSpc>
              <a:buNone/>
            </a:pPr>
            <a:r>
              <a:rPr lang="nb-NO" sz="1600" dirty="0">
                <a:cs typeface="Arial"/>
              </a:rPr>
              <a:t>Sjekk ut Parats </a:t>
            </a:r>
            <a:r>
              <a:rPr lang="nb-NO" sz="1600" dirty="0">
                <a:solidFill>
                  <a:srgbClr val="DD4815"/>
                </a:solidFill>
                <a:cs typeface="Arial"/>
                <a:hlinkClick r:id="rId5">
                  <a:extLst>
                    <a:ext uri="{A12FA001-AC4F-418D-AE19-62706E023703}">
                      <ahyp:hlinkClr xmlns:ahyp="http://schemas.microsoft.com/office/drawing/2018/hyperlinkcolor" val="tx"/>
                    </a:ext>
                  </a:extLst>
                </a:hlinkClick>
              </a:rPr>
              <a:t>medlemsfordeler</a:t>
            </a:r>
            <a:endParaRPr lang="nb-NO" sz="1600" dirty="0">
              <a:solidFill>
                <a:srgbClr val="DD4815"/>
              </a:solidFill>
              <a:cs typeface="Arial"/>
            </a:endParaRPr>
          </a:p>
        </p:txBody>
      </p:sp>
      <p:sp>
        <p:nvSpPr>
          <p:cNvPr id="12" name="Plassholder for tekst 11"/>
          <p:cNvSpPr>
            <a:spLocks noGrp="1"/>
          </p:cNvSpPr>
          <p:nvPr>
            <p:ph type="body" sz="quarter" idx="3"/>
          </p:nvPr>
        </p:nvSpPr>
        <p:spPr>
          <a:xfrm>
            <a:off x="6558739" y="1510477"/>
            <a:ext cx="3815407" cy="677237"/>
          </a:xfrm>
        </p:spPr>
        <p:txBody>
          <a:bodyPr>
            <a:normAutofit/>
          </a:bodyPr>
          <a:lstStyle/>
          <a:p>
            <a:r>
              <a:rPr lang="nb-NO">
                <a:solidFill>
                  <a:srgbClr val="DD4815"/>
                </a:solidFill>
              </a:rPr>
              <a:t>YS fordel</a:t>
            </a:r>
          </a:p>
        </p:txBody>
      </p:sp>
      <p:sp>
        <p:nvSpPr>
          <p:cNvPr id="13" name="Plassholder for innhold 12"/>
          <p:cNvSpPr>
            <a:spLocks noGrp="1"/>
          </p:cNvSpPr>
          <p:nvPr>
            <p:ph sz="quarter" idx="4"/>
          </p:nvPr>
        </p:nvSpPr>
        <p:spPr>
          <a:xfrm>
            <a:off x="5807969" y="2318027"/>
            <a:ext cx="3815407" cy="3803640"/>
          </a:xfrm>
        </p:spPr>
        <p:txBody>
          <a:bodyPr vert="horz" lIns="91440" tIns="45720" rIns="91440" bIns="45720" rtlCol="0" anchor="t">
            <a:normAutofit/>
          </a:bodyPr>
          <a:lstStyle/>
          <a:p>
            <a:pPr lvl="1">
              <a:lnSpc>
                <a:spcPct val="90000"/>
              </a:lnSpc>
              <a:buClr>
                <a:schemeClr val="tx2"/>
              </a:buClr>
              <a:buFont typeface="Arial" panose="020B0604020202020204" pitchFamily="34" charset="0"/>
              <a:buChar char="•"/>
            </a:pPr>
            <a:r>
              <a:rPr lang="nb-NO" sz="1600" dirty="0"/>
              <a:t>Gjensidige forsikring</a:t>
            </a:r>
          </a:p>
          <a:p>
            <a:pPr lvl="1">
              <a:lnSpc>
                <a:spcPct val="90000"/>
              </a:lnSpc>
              <a:buClr>
                <a:schemeClr val="tx2"/>
              </a:buClr>
              <a:buFont typeface="Arial" panose="020B0604020202020204" pitchFamily="34" charset="0"/>
              <a:buChar char="•"/>
            </a:pPr>
            <a:r>
              <a:rPr lang="nb-NO" sz="1600" dirty="0"/>
              <a:t>Nordea bank</a:t>
            </a:r>
            <a:endParaRPr lang="nb-NO" sz="1600" dirty="0">
              <a:cs typeface="Arial"/>
            </a:endParaRPr>
          </a:p>
          <a:p>
            <a:pPr lvl="1">
              <a:lnSpc>
                <a:spcPct val="90000"/>
              </a:lnSpc>
              <a:buClr>
                <a:schemeClr val="tx2"/>
              </a:buClr>
              <a:buFont typeface="Arial" panose="020B0604020202020204" pitchFamily="34" charset="0"/>
              <a:buChar char="•"/>
            </a:pPr>
            <a:r>
              <a:rPr lang="nb-NO" sz="1600" dirty="0">
                <a:cs typeface="Arial"/>
              </a:rPr>
              <a:t>YS Pensjon</a:t>
            </a:r>
            <a:endParaRPr lang="nb-NO" sz="1600" dirty="0"/>
          </a:p>
          <a:p>
            <a:pPr lvl="1">
              <a:lnSpc>
                <a:spcPct val="90000"/>
              </a:lnSpc>
              <a:buClr>
                <a:schemeClr val="tx2"/>
              </a:buClr>
              <a:buFont typeface="Arial" panose="020B0604020202020204" pitchFamily="34" charset="0"/>
              <a:buChar char="•"/>
            </a:pPr>
            <a:r>
              <a:rPr lang="nb-NO" sz="1600" dirty="0">
                <a:cs typeface="Arial"/>
              </a:rPr>
              <a:t>YS karriereveiviser</a:t>
            </a:r>
            <a:endParaRPr lang="nb-NO" sz="1600" dirty="0"/>
          </a:p>
          <a:p>
            <a:pPr lvl="1">
              <a:lnSpc>
                <a:spcPct val="90000"/>
              </a:lnSpc>
              <a:buClr>
                <a:schemeClr val="tx2"/>
              </a:buClr>
              <a:buFont typeface="Arial" panose="020B0604020202020204" pitchFamily="34" charset="0"/>
              <a:buChar char="•"/>
            </a:pPr>
            <a:r>
              <a:rPr lang="nb-NO" sz="1600" dirty="0">
                <a:cs typeface="Arial"/>
              </a:rPr>
              <a:t>Mitt </a:t>
            </a:r>
            <a:r>
              <a:rPr lang="nb-NO" sz="1600" dirty="0" err="1">
                <a:cs typeface="Arial"/>
              </a:rPr>
              <a:t>LederUnivers</a:t>
            </a:r>
            <a:endParaRPr lang="nb-NO" sz="1600" dirty="0"/>
          </a:p>
          <a:p>
            <a:pPr lvl="1">
              <a:lnSpc>
                <a:spcPct val="90000"/>
              </a:lnSpc>
              <a:buClr>
                <a:schemeClr val="tx2"/>
              </a:buClr>
              <a:buFont typeface="Arial" panose="020B0604020202020204" pitchFamily="34" charset="0"/>
              <a:buChar char="•"/>
            </a:pPr>
            <a:r>
              <a:rPr lang="nb-NO" sz="1600" dirty="0"/>
              <a:t>En rekke rabattavtaler</a:t>
            </a:r>
            <a:br>
              <a:rPr lang="nb-NO" sz="1600" dirty="0"/>
            </a:br>
            <a:r>
              <a:rPr lang="nb-NO" sz="1600" dirty="0"/>
              <a:t>Klarkraft strøm</a:t>
            </a:r>
            <a:br>
              <a:rPr lang="nb-NO" sz="1600" dirty="0"/>
            </a:br>
            <a:r>
              <a:rPr lang="nb-NO" sz="1600" dirty="0"/>
              <a:t>Hotellovernatting</a:t>
            </a:r>
            <a:br>
              <a:rPr lang="nb-NO" sz="1600" dirty="0"/>
            </a:br>
            <a:r>
              <a:rPr lang="nb-NO" sz="1600" dirty="0"/>
              <a:t>Mobilabonnement</a:t>
            </a:r>
            <a:br>
              <a:rPr lang="nb-NO" sz="1600" dirty="0"/>
            </a:br>
            <a:r>
              <a:rPr lang="nb-NO" sz="1600" dirty="0"/>
              <a:t>Leiebil</a:t>
            </a:r>
            <a:br>
              <a:rPr lang="nb-NO" sz="1600" dirty="0"/>
            </a:br>
            <a:r>
              <a:rPr lang="nb-NO" sz="1600" dirty="0"/>
              <a:t>Drivstoff</a:t>
            </a:r>
            <a:br>
              <a:rPr lang="nb-NO" sz="1600" dirty="0"/>
            </a:br>
            <a:r>
              <a:rPr lang="nb-NO" sz="1600" dirty="0"/>
              <a:t>Båtreiser</a:t>
            </a:r>
            <a:br>
              <a:rPr lang="nb-NO" sz="1600" dirty="0"/>
            </a:br>
            <a:r>
              <a:rPr lang="nb-NO" sz="1600" dirty="0">
                <a:cs typeface="Arial"/>
              </a:rPr>
              <a:t>Tannhelseforsikring</a:t>
            </a:r>
          </a:p>
          <a:p>
            <a:pPr lvl="1">
              <a:lnSpc>
                <a:spcPct val="90000"/>
              </a:lnSpc>
            </a:pPr>
            <a:endParaRPr lang="nb-NO" sz="1600" dirty="0">
              <a:cs typeface="Arial"/>
            </a:endParaRPr>
          </a:p>
          <a:p>
            <a:pPr marL="457200" lvl="1" indent="0">
              <a:lnSpc>
                <a:spcPct val="90000"/>
              </a:lnSpc>
              <a:buNone/>
            </a:pPr>
            <a:r>
              <a:rPr lang="nb-NO" sz="1600" dirty="0">
                <a:cs typeface="Arial"/>
              </a:rPr>
              <a:t>Oppdatert oversikt på </a:t>
            </a:r>
            <a:r>
              <a:rPr lang="nb-NO" sz="1600" dirty="0">
                <a:solidFill>
                  <a:srgbClr val="DD4815"/>
                </a:solidFill>
                <a:cs typeface="Arial"/>
                <a:hlinkClick r:id="rId6">
                  <a:extLst>
                    <a:ext uri="{A12FA001-AC4F-418D-AE19-62706E023703}">
                      <ahyp:hlinkClr xmlns:ahyp="http://schemas.microsoft.com/office/drawing/2018/hyperlinkcolor" val="tx"/>
                    </a:ext>
                  </a:extLst>
                </a:hlinkClick>
              </a:rPr>
              <a:t>YS fordel</a:t>
            </a:r>
            <a:endParaRPr lang="nb-NO" sz="1600" dirty="0">
              <a:solidFill>
                <a:srgbClr val="DD4815"/>
              </a:solidFill>
              <a:cs typeface="Arial"/>
            </a:endParaRPr>
          </a:p>
          <a:p>
            <a:pPr lvl="1">
              <a:lnSpc>
                <a:spcPct val="90000"/>
              </a:lnSpc>
            </a:pPr>
            <a:endParaRPr lang="nb-NO" sz="1600" dirty="0">
              <a:cs typeface="Arial"/>
            </a:endParaRPr>
          </a:p>
        </p:txBody>
      </p:sp>
    </p:spTree>
    <p:extLst>
      <p:ext uri="{BB962C8B-B14F-4D97-AF65-F5344CB8AC3E}">
        <p14:creationId xmlns:p14="http://schemas.microsoft.com/office/powerpoint/2010/main" val="10149423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7CBE0B0-7B96-4B3A-B198-27F328E943C3}"/>
              </a:ext>
            </a:extLst>
          </p:cNvPr>
          <p:cNvSpPr>
            <a:spLocks noGrp="1"/>
          </p:cNvSpPr>
          <p:nvPr>
            <p:ph type="title"/>
          </p:nvPr>
        </p:nvSpPr>
        <p:spPr/>
        <p:txBody>
          <a:bodyPr>
            <a:noAutofit/>
          </a:bodyPr>
          <a:lstStyle/>
          <a:p>
            <a:pPr algn="l"/>
            <a:r>
              <a:rPr lang="nb-NO" sz="4000"/>
              <a:t>Medbestemmelse</a:t>
            </a:r>
          </a:p>
        </p:txBody>
      </p:sp>
      <p:sp>
        <p:nvSpPr>
          <p:cNvPr id="3" name="Plassholder for innhold 2">
            <a:extLst>
              <a:ext uri="{FF2B5EF4-FFF2-40B4-BE49-F238E27FC236}">
                <a16:creationId xmlns:a16="http://schemas.microsoft.com/office/drawing/2014/main" id="{FF37C46F-AFE3-4E30-965F-291C4C345A9B}"/>
              </a:ext>
            </a:extLst>
          </p:cNvPr>
          <p:cNvSpPr>
            <a:spLocks noGrp="1"/>
          </p:cNvSpPr>
          <p:nvPr>
            <p:ph idx="1"/>
          </p:nvPr>
        </p:nvSpPr>
        <p:spPr>
          <a:xfrm>
            <a:off x="1981200" y="1244384"/>
            <a:ext cx="8417293" cy="4908516"/>
          </a:xfrm>
        </p:spPr>
        <p:txBody>
          <a:bodyPr>
            <a:noAutofit/>
          </a:bodyPr>
          <a:lstStyle/>
          <a:p>
            <a:pPr marL="0" indent="0">
              <a:buNone/>
            </a:pPr>
            <a:r>
              <a:rPr lang="nb-NO" sz="1800" b="1">
                <a:solidFill>
                  <a:srgbClr val="DD4815"/>
                </a:solidFill>
              </a:rPr>
              <a:t>Hovedavtalen</a:t>
            </a:r>
          </a:p>
          <a:p>
            <a:pPr lvl="1">
              <a:buClr>
                <a:schemeClr val="tx2"/>
              </a:buClr>
              <a:buFont typeface="Arial" panose="020B0604020202020204" pitchFamily="34" charset="0"/>
              <a:buChar char="•"/>
            </a:pPr>
            <a:r>
              <a:rPr lang="nb-NO" sz="1800"/>
              <a:t>Den grunnleggende spillereglene</a:t>
            </a:r>
          </a:p>
          <a:p>
            <a:pPr lvl="1">
              <a:buClr>
                <a:schemeClr val="tx2"/>
              </a:buClr>
              <a:buFont typeface="Arial" panose="020B0604020202020204" pitchFamily="34" charset="0"/>
              <a:buChar char="•"/>
            </a:pPr>
            <a:r>
              <a:rPr lang="nb-NO" sz="1800"/>
              <a:t>Informasjon, drøftinger og forhandlinger om saker som har betydning for din arbeidssituasjon</a:t>
            </a:r>
          </a:p>
          <a:p>
            <a:pPr lvl="1">
              <a:buClr>
                <a:schemeClr val="tx2"/>
              </a:buClr>
              <a:buFont typeface="Arial" panose="020B0604020202020204" pitchFamily="34" charset="0"/>
              <a:buChar char="•"/>
            </a:pPr>
            <a:r>
              <a:rPr lang="nb-NO" sz="1800"/>
              <a:t>Gir deg og din tillitsvalgt rett til å være med på beslutninger som angår din arbeidssituasjon</a:t>
            </a:r>
          </a:p>
          <a:p>
            <a:pPr lvl="1">
              <a:buClr>
                <a:schemeClr val="tx2"/>
              </a:buClr>
              <a:buFont typeface="Arial" panose="020B0604020202020204" pitchFamily="34" charset="0"/>
              <a:buChar char="•"/>
            </a:pPr>
            <a:r>
              <a:rPr lang="nb-NO" sz="1800"/>
              <a:t>Hovedavtalen legger rammene for samarbeid og gode prosesser mellom arbeidsgiver og arbeidstaker </a:t>
            </a:r>
          </a:p>
          <a:p>
            <a:endParaRPr lang="nb-NO" sz="1800"/>
          </a:p>
          <a:p>
            <a:pPr marL="0" indent="0">
              <a:buNone/>
            </a:pPr>
            <a:r>
              <a:rPr lang="nb-NO" sz="1800" b="1">
                <a:solidFill>
                  <a:srgbClr val="DD4815"/>
                </a:solidFill>
              </a:rPr>
              <a:t>Tariffavtalen</a:t>
            </a:r>
          </a:p>
          <a:p>
            <a:pPr lvl="1">
              <a:buClr>
                <a:schemeClr val="tx2"/>
              </a:buClr>
              <a:buFont typeface="Arial" panose="020B0604020202020204" pitchFamily="34" charset="0"/>
              <a:buChar char="•"/>
            </a:pPr>
            <a:r>
              <a:rPr lang="nb-NO" sz="1800"/>
              <a:t>Fastsetter lønns- og arbeidsvilkår for den enkelte</a:t>
            </a:r>
          </a:p>
          <a:p>
            <a:pPr lvl="1">
              <a:buClr>
                <a:schemeClr val="tx2"/>
              </a:buClr>
              <a:buFont typeface="Arial" panose="020B0604020202020204" pitchFamily="34" charset="0"/>
              <a:buChar char="•"/>
            </a:pPr>
            <a:r>
              <a:rPr lang="nb-NO" sz="1800"/>
              <a:t>Sikrer deg en forutsigbar lønnsutvikling </a:t>
            </a:r>
          </a:p>
          <a:p>
            <a:pPr lvl="1">
              <a:buClr>
                <a:schemeClr val="tx2"/>
              </a:buClr>
              <a:buFont typeface="Arial" panose="020B0604020202020204" pitchFamily="34" charset="0"/>
              <a:buChar char="•"/>
            </a:pPr>
            <a:r>
              <a:rPr lang="nb-NO" sz="1800"/>
              <a:t>Legger rammer for ulike kompensasjonsordninger</a:t>
            </a:r>
          </a:p>
          <a:p>
            <a:pPr lvl="1">
              <a:buClr>
                <a:schemeClr val="tx2"/>
              </a:buClr>
              <a:buFont typeface="Arial" panose="020B0604020202020204" pitchFamily="34" charset="0"/>
              <a:buChar char="•"/>
            </a:pPr>
            <a:r>
              <a:rPr lang="nb-NO" sz="1800"/>
              <a:t>Arbeidstid, overtid, skift- og turnus etc.</a:t>
            </a:r>
          </a:p>
          <a:p>
            <a:pPr lvl="1">
              <a:buClr>
                <a:schemeClr val="tx2"/>
              </a:buClr>
              <a:buFont typeface="Arial" panose="020B0604020202020204" pitchFamily="34" charset="0"/>
              <a:buChar char="•"/>
            </a:pPr>
            <a:r>
              <a:rPr lang="nb-NO" sz="1800"/>
              <a:t>En forpliktende avtale som fastsetter partenes plikter og rettigheter</a:t>
            </a:r>
          </a:p>
        </p:txBody>
      </p:sp>
    </p:spTree>
    <p:extLst>
      <p:ext uri="{BB962C8B-B14F-4D97-AF65-F5344CB8AC3E}">
        <p14:creationId xmlns:p14="http://schemas.microsoft.com/office/powerpoint/2010/main" val="42781147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1981200" y="274638"/>
            <a:ext cx="7699606" cy="1143000"/>
          </a:xfrm>
        </p:spPr>
        <p:txBody>
          <a:bodyPr>
            <a:normAutofit fontScale="90000"/>
          </a:bodyPr>
          <a:lstStyle/>
          <a:p>
            <a:pPr algn="l" eaLnBrk="1" hangingPunct="1"/>
            <a:r>
              <a:rPr lang="nb-NO"/>
              <a:t>Juridisk bistand til medlemmer</a:t>
            </a:r>
          </a:p>
        </p:txBody>
      </p:sp>
      <p:sp>
        <p:nvSpPr>
          <p:cNvPr id="44035" name="Rectangle 3"/>
          <p:cNvSpPr>
            <a:spLocks noGrp="1" noChangeArrowheads="1"/>
          </p:cNvSpPr>
          <p:nvPr>
            <p:ph type="body" idx="1"/>
          </p:nvPr>
        </p:nvSpPr>
        <p:spPr>
          <a:xfrm>
            <a:off x="1981200" y="1513575"/>
            <a:ext cx="8229600" cy="4858352"/>
          </a:xfrm>
        </p:spPr>
        <p:txBody>
          <a:bodyPr vert="horz" lIns="91440" tIns="45720" rIns="91440" bIns="45720" rtlCol="0" anchor="t">
            <a:noAutofit/>
          </a:bodyPr>
          <a:lstStyle/>
          <a:p>
            <a:pPr eaLnBrk="1" hangingPunct="1">
              <a:buClr>
                <a:schemeClr val="tx2"/>
              </a:buClr>
            </a:pPr>
            <a:r>
              <a:rPr lang="nb-NO" sz="2000"/>
              <a:t>I Parat får du rask tilgang til advokat eller annen bistand, når du har behov for det. Parat vurderer saken din – kan saken løses rettslig?</a:t>
            </a:r>
          </a:p>
          <a:p>
            <a:pPr eaLnBrk="1" hangingPunct="1">
              <a:buClr>
                <a:schemeClr val="tx2"/>
              </a:buClr>
            </a:pPr>
            <a:r>
              <a:rPr lang="nb-NO" sz="2000"/>
              <a:t>Parat bistår deg i kontakten med arbeidsgiver (dette kan være nok til å løse problemet)</a:t>
            </a:r>
          </a:p>
          <a:p>
            <a:pPr eaLnBrk="1" hangingPunct="1">
              <a:buClr>
                <a:schemeClr val="tx2"/>
              </a:buClr>
            </a:pPr>
            <a:r>
              <a:rPr lang="nb-NO" sz="2000"/>
              <a:t>Typiske saker som Parat hjelper deg med er omstillinger, oppsigelser, ”trakasseringssaker”, forvaltningssaker, trygdesaker, yrkesskadesaker, forsikringssaker, pengekrav, arbeidstid m.m.</a:t>
            </a:r>
          </a:p>
          <a:p>
            <a:pPr eaLnBrk="1" hangingPunct="1">
              <a:buClr>
                <a:schemeClr val="tx2"/>
              </a:buClr>
            </a:pPr>
            <a:r>
              <a:rPr lang="nb-NO" sz="2000"/>
              <a:t>Parats advokater bistår deg ved f.eks. forhandlingsmøter i oppsigelsessaker eller ved forhandlinger om sluttpakke</a:t>
            </a:r>
          </a:p>
          <a:p>
            <a:pPr eaLnBrk="1" hangingPunct="1">
              <a:buClr>
                <a:schemeClr val="tx2"/>
              </a:buClr>
            </a:pPr>
            <a:r>
              <a:rPr lang="nb-NO" sz="2000"/>
              <a:t>Parat kan ta ut søksmål for deg i saker som berører arbeidsforholdet som f.eks. oppsigelse eller pengekrav </a:t>
            </a:r>
          </a:p>
          <a:p>
            <a:pPr>
              <a:buClr>
                <a:schemeClr val="tx2"/>
              </a:buClr>
            </a:pPr>
            <a:r>
              <a:rPr lang="nb-NO" sz="2000"/>
              <a:t>Privat advokat vil sjelden koste under kr 1 500 pr. time. Advokatbistand i forbindelse med forhandlingsmøte kan koste fra kr 5 000 til 10 000. Som medlem av Parat får du slik bistand gratis.</a:t>
            </a:r>
          </a:p>
        </p:txBody>
      </p:sp>
    </p:spTree>
    <p:extLst>
      <p:ext uri="{BB962C8B-B14F-4D97-AF65-F5344CB8AC3E}">
        <p14:creationId xmlns:p14="http://schemas.microsoft.com/office/powerpoint/2010/main" val="23002314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pPr algn="l"/>
            <a:r>
              <a:rPr lang="nb-NO" sz="4000"/>
              <a:t>Privatrettslig rådgivning</a:t>
            </a:r>
          </a:p>
        </p:txBody>
      </p:sp>
      <p:sp>
        <p:nvSpPr>
          <p:cNvPr id="3" name="Plassholder for innhold 2"/>
          <p:cNvSpPr>
            <a:spLocks noGrp="1"/>
          </p:cNvSpPr>
          <p:nvPr>
            <p:ph idx="1"/>
          </p:nvPr>
        </p:nvSpPr>
        <p:spPr>
          <a:xfrm>
            <a:off x="1981200" y="1581268"/>
            <a:ext cx="8229600" cy="4708525"/>
          </a:xfrm>
        </p:spPr>
        <p:txBody>
          <a:bodyPr vert="horz" lIns="91440" tIns="45720" rIns="91440" bIns="45720" rtlCol="0" anchor="t">
            <a:normAutofit/>
          </a:bodyPr>
          <a:lstStyle/>
          <a:p>
            <a:pPr>
              <a:buClr>
                <a:schemeClr val="tx2"/>
              </a:buClr>
            </a:pPr>
            <a:r>
              <a:rPr lang="nb-NO" sz="2000" dirty="0"/>
              <a:t>Parats medlemmer får to timer gratis rådgivning pr år med advokat i saker som ikke berører arbeidsforholdet</a:t>
            </a:r>
          </a:p>
          <a:p>
            <a:pPr>
              <a:buClr>
                <a:schemeClr val="tx2"/>
              </a:buClr>
            </a:pPr>
            <a:r>
              <a:rPr lang="nb-NO" sz="2000" dirty="0"/>
              <a:t>Privatrettslig rådgivning ved f.eks. boligkjøp, opprettelse av samboeravtale og testament etc.</a:t>
            </a:r>
          </a:p>
          <a:p>
            <a:pPr>
              <a:buClr>
                <a:schemeClr val="tx2"/>
              </a:buClr>
            </a:pPr>
            <a:r>
              <a:rPr lang="nb-NO" sz="2000" dirty="0"/>
              <a:t>”Rettsrådstilbudet”  vil fort koste kr 5 000 </a:t>
            </a:r>
            <a:r>
              <a:rPr lang="nb-NO" sz="2000"/>
              <a:t>– 6 </a:t>
            </a:r>
            <a:r>
              <a:rPr lang="nb-NO" sz="2000" dirty="0"/>
              <a:t>000 dersom du skal benytte egen advokat, så her er det penger å spare.</a:t>
            </a:r>
            <a:endParaRPr lang="nb-NO" sz="2000" dirty="0">
              <a:cs typeface="Arial"/>
            </a:endParaRPr>
          </a:p>
          <a:p>
            <a:endParaRPr lang="nb-NO" sz="3000" dirty="0"/>
          </a:p>
        </p:txBody>
      </p:sp>
    </p:spTree>
    <p:extLst>
      <p:ext uri="{BB962C8B-B14F-4D97-AF65-F5344CB8AC3E}">
        <p14:creationId xmlns:p14="http://schemas.microsoft.com/office/powerpoint/2010/main" val="30221803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pPr algn="l"/>
            <a:r>
              <a:rPr lang="nb-NO" sz="4000"/>
              <a:t>Utdanningsstipend</a:t>
            </a:r>
          </a:p>
        </p:txBody>
      </p:sp>
      <p:sp>
        <p:nvSpPr>
          <p:cNvPr id="3" name="Plassholder for innhold 2"/>
          <p:cNvSpPr>
            <a:spLocks noGrp="1"/>
          </p:cNvSpPr>
          <p:nvPr>
            <p:ph idx="1"/>
          </p:nvPr>
        </p:nvSpPr>
        <p:spPr/>
        <p:txBody>
          <a:bodyPr vert="horz" lIns="91440" tIns="45720" rIns="91440" bIns="45720" rtlCol="0" anchor="t">
            <a:normAutofit/>
          </a:bodyPr>
          <a:lstStyle/>
          <a:p>
            <a:pPr>
              <a:buClr>
                <a:schemeClr val="tx2"/>
              </a:buClr>
              <a:buFont typeface="Arial" panose="020B0604020202020204" pitchFamily="34" charset="0"/>
              <a:buChar char="•"/>
            </a:pPr>
            <a:r>
              <a:rPr lang="nb-NO" sz="2000" dirty="0"/>
              <a:t>Har du vært medlem i Parat i minst et år kan du søke om utdanningsstipend på inntil 25.000 kroner.</a:t>
            </a:r>
          </a:p>
          <a:p>
            <a:pPr>
              <a:buClr>
                <a:schemeClr val="tx2"/>
              </a:buClr>
              <a:buFont typeface="Arial" panose="020B0604020202020204" pitchFamily="34" charset="0"/>
              <a:buChar char="•"/>
            </a:pPr>
            <a:r>
              <a:rPr lang="nb-NO" sz="2000" dirty="0"/>
              <a:t>Parats utdanningsstipend kan gis til:</a:t>
            </a:r>
          </a:p>
          <a:p>
            <a:pPr marL="800100" lvl="2" indent="0">
              <a:buClr>
                <a:schemeClr val="tx2"/>
              </a:buClr>
              <a:buNone/>
            </a:pPr>
            <a:r>
              <a:rPr lang="nb-NO" sz="1400" dirty="0">
                <a:solidFill>
                  <a:srgbClr val="FF0000"/>
                </a:solidFill>
              </a:rPr>
              <a:t>- </a:t>
            </a:r>
            <a:r>
              <a:rPr lang="nb-NO" sz="1400" dirty="0">
                <a:solidFill>
                  <a:srgbClr val="425563"/>
                </a:solidFill>
              </a:rPr>
              <a:t>utdanning på videregående skole/fagbrev</a:t>
            </a:r>
            <a:br>
              <a:rPr lang="nb-NO" sz="1400" dirty="0"/>
            </a:br>
            <a:r>
              <a:rPr lang="nb-NO" sz="1400" dirty="0">
                <a:solidFill>
                  <a:srgbClr val="FF0000"/>
                </a:solidFill>
              </a:rPr>
              <a:t>- </a:t>
            </a:r>
            <a:r>
              <a:rPr lang="nb-NO" sz="1400" dirty="0">
                <a:solidFill>
                  <a:srgbClr val="425563"/>
                </a:solidFill>
              </a:rPr>
              <a:t>fagskole</a:t>
            </a:r>
            <a:br>
              <a:rPr lang="nb-NO" sz="1400" dirty="0"/>
            </a:br>
            <a:r>
              <a:rPr lang="nb-NO" sz="1400" dirty="0">
                <a:solidFill>
                  <a:srgbClr val="FF0000"/>
                </a:solidFill>
              </a:rPr>
              <a:t>- </a:t>
            </a:r>
            <a:r>
              <a:rPr lang="nb-NO" sz="1400" dirty="0">
                <a:solidFill>
                  <a:srgbClr val="425563"/>
                </a:solidFill>
              </a:rPr>
              <a:t>utdanning på norsk høgskole og universitet</a:t>
            </a:r>
            <a:br>
              <a:rPr lang="nb-NO" sz="1400" dirty="0"/>
            </a:br>
            <a:r>
              <a:rPr lang="nb-NO" sz="1400" dirty="0">
                <a:solidFill>
                  <a:srgbClr val="FF0000"/>
                </a:solidFill>
              </a:rPr>
              <a:t>- </a:t>
            </a:r>
            <a:r>
              <a:rPr lang="nb-NO" sz="1400" dirty="0">
                <a:solidFill>
                  <a:srgbClr val="425563"/>
                </a:solidFill>
              </a:rPr>
              <a:t>kortere kurs, konferanser og liknende, herunder Parats egne arrangementer, studier ved     </a:t>
            </a:r>
            <a:br>
              <a:rPr lang="nb-NO" sz="1400" dirty="0">
                <a:solidFill>
                  <a:srgbClr val="425563"/>
                </a:solidFill>
              </a:rPr>
            </a:br>
            <a:r>
              <a:rPr lang="nb-NO" sz="1400" dirty="0">
                <a:solidFill>
                  <a:srgbClr val="425563"/>
                </a:solidFill>
              </a:rPr>
              <a:t>  utenlandske lærersteder, trafikalt grunnkurs, truckførerbevis og liknende.</a:t>
            </a:r>
          </a:p>
          <a:p>
            <a:pPr>
              <a:buClr>
                <a:schemeClr val="tx2"/>
              </a:buClr>
              <a:buFont typeface="Arial" panose="020B0604020202020204" pitchFamily="34" charset="0"/>
              <a:buChar char="•"/>
            </a:pPr>
            <a:r>
              <a:rPr lang="nb-NO" sz="2000" dirty="0">
                <a:solidFill>
                  <a:srgbClr val="425563"/>
                </a:solidFill>
                <a:latin typeface="Arial" panose="020B0604020202020204" pitchFamily="34" charset="0"/>
              </a:rPr>
              <a:t>Stipend kan gis til dekning av læremateriell, kurs- eller studieavgifter, reiseutgifter og eksamensavgifter. </a:t>
            </a:r>
          </a:p>
          <a:p>
            <a:pPr>
              <a:buClr>
                <a:schemeClr val="tx2"/>
              </a:buClr>
              <a:buFont typeface="Arial" panose="020B0604020202020204" pitchFamily="34" charset="0"/>
              <a:buChar char="•"/>
            </a:pPr>
            <a:r>
              <a:rPr lang="nb-NO" sz="2000" dirty="0"/>
              <a:t>Søknadsfrist 1. april og 1. oktober</a:t>
            </a:r>
          </a:p>
          <a:p>
            <a:pPr>
              <a:buClr>
                <a:schemeClr val="tx2"/>
              </a:buClr>
              <a:buFont typeface="Arial" panose="020B0604020202020204" pitchFamily="34" charset="0"/>
              <a:buChar char="•"/>
            </a:pPr>
            <a:r>
              <a:rPr lang="nb-NO" sz="2000" dirty="0"/>
              <a:t>Sjekk </a:t>
            </a:r>
            <a:r>
              <a:rPr lang="nb-NO" sz="2000" dirty="0">
                <a:solidFill>
                  <a:srgbClr val="DD4815"/>
                </a:solidFill>
                <a:hlinkClick r:id="rId2">
                  <a:extLst>
                    <a:ext uri="{A12FA001-AC4F-418D-AE19-62706E023703}">
                      <ahyp:hlinkClr xmlns:ahyp="http://schemas.microsoft.com/office/drawing/2018/hyperlinkcolor" val="tx"/>
                    </a:ext>
                  </a:extLst>
                </a:hlinkClick>
              </a:rPr>
              <a:t>Parat kompetanse</a:t>
            </a:r>
            <a:r>
              <a:rPr lang="nb-NO" sz="2000" dirty="0"/>
              <a:t> for mer informasjon</a:t>
            </a:r>
          </a:p>
          <a:p>
            <a:endParaRPr lang="nb-NO" sz="2000" dirty="0"/>
          </a:p>
        </p:txBody>
      </p:sp>
    </p:spTree>
    <p:extLst>
      <p:ext uri="{BB962C8B-B14F-4D97-AF65-F5344CB8AC3E}">
        <p14:creationId xmlns:p14="http://schemas.microsoft.com/office/powerpoint/2010/main" val="24848422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pPr algn="l"/>
            <a:r>
              <a:rPr lang="nb-NO" sz="4000" err="1"/>
              <a:t>Compendia</a:t>
            </a:r>
            <a:r>
              <a:rPr lang="nb-NO" sz="4000"/>
              <a:t> stat og personal</a:t>
            </a:r>
          </a:p>
        </p:txBody>
      </p:sp>
      <p:sp>
        <p:nvSpPr>
          <p:cNvPr id="3" name="Plassholder for innhold 2"/>
          <p:cNvSpPr>
            <a:spLocks noGrp="1"/>
          </p:cNvSpPr>
          <p:nvPr>
            <p:ph idx="1"/>
          </p:nvPr>
        </p:nvSpPr>
        <p:spPr>
          <a:xfrm>
            <a:off x="1981200" y="1600201"/>
            <a:ext cx="8229600" cy="4781939"/>
          </a:xfrm>
        </p:spPr>
        <p:txBody>
          <a:bodyPr vert="horz" lIns="91440" tIns="45720" rIns="91440" bIns="45720" rtlCol="0" anchor="t">
            <a:normAutofit/>
          </a:bodyPr>
          <a:lstStyle/>
          <a:p>
            <a:pPr>
              <a:buClr>
                <a:schemeClr val="tx2"/>
              </a:buClr>
            </a:pPr>
            <a:r>
              <a:rPr lang="nb-NO" sz="2000" dirty="0"/>
              <a:t>En arbeidsrettslig kunnskapsdatabase</a:t>
            </a:r>
          </a:p>
          <a:p>
            <a:pPr>
              <a:buClr>
                <a:schemeClr val="tx2"/>
              </a:buClr>
            </a:pPr>
            <a:r>
              <a:rPr lang="nb-NO" sz="2000" dirty="0"/>
              <a:t>En raskt og enkel vei til de riktige svarene og til enhver tid oppdatert informasjon</a:t>
            </a:r>
          </a:p>
          <a:p>
            <a:pPr>
              <a:buClr>
                <a:schemeClr val="tx2"/>
              </a:buClr>
            </a:pPr>
            <a:r>
              <a:rPr lang="nb-NO" sz="2000" dirty="0"/>
              <a:t>Rundt 70 lover med forskrifter Artikkelsamling om arbeidsrettslige temaer</a:t>
            </a:r>
          </a:p>
          <a:p>
            <a:pPr>
              <a:buClr>
                <a:schemeClr val="tx2"/>
              </a:buClr>
            </a:pPr>
            <a:r>
              <a:rPr lang="nb-NO" sz="2000" dirty="0"/>
              <a:t> Logg inn på "Min side" på www.parat.com</a:t>
            </a:r>
          </a:p>
        </p:txBody>
      </p:sp>
    </p:spTree>
    <p:extLst>
      <p:ext uri="{BB962C8B-B14F-4D97-AF65-F5344CB8AC3E}">
        <p14:creationId xmlns:p14="http://schemas.microsoft.com/office/powerpoint/2010/main" val="20970800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a:extLst>
              <a:ext uri="{FF2B5EF4-FFF2-40B4-BE49-F238E27FC236}">
                <a16:creationId xmlns:a16="http://schemas.microsoft.com/office/drawing/2014/main" id="{502FC998-05A1-4174-BAF9-A696CB637C82}"/>
              </a:ext>
            </a:extLst>
          </p:cNvPr>
          <p:cNvSpPr txBox="1"/>
          <p:nvPr/>
        </p:nvSpPr>
        <p:spPr>
          <a:xfrm>
            <a:off x="1772194" y="418011"/>
            <a:ext cx="7537269" cy="707886"/>
          </a:xfrm>
          <a:prstGeom prst="rect">
            <a:avLst/>
          </a:prstGeom>
          <a:noFill/>
        </p:spPr>
        <p:txBody>
          <a:bodyPr wrap="square" rtlCol="0">
            <a:spAutoFit/>
          </a:bodyPr>
          <a:lstStyle/>
          <a:p>
            <a:r>
              <a:rPr lang="nb-NO" sz="4000" err="1">
                <a:latin typeface="+mj-lt"/>
              </a:rPr>
              <a:t>Compendia</a:t>
            </a:r>
            <a:r>
              <a:rPr lang="nb-NO" sz="4000">
                <a:latin typeface="+mj-lt"/>
              </a:rPr>
              <a:t> Personal</a:t>
            </a:r>
          </a:p>
        </p:txBody>
      </p:sp>
      <p:sp>
        <p:nvSpPr>
          <p:cNvPr id="4" name="Plassholder for innhold 3">
            <a:extLst>
              <a:ext uri="{FF2B5EF4-FFF2-40B4-BE49-F238E27FC236}">
                <a16:creationId xmlns:a16="http://schemas.microsoft.com/office/drawing/2014/main" id="{2BB2901A-1D93-4F54-A086-7EB8381E2F00}"/>
              </a:ext>
            </a:extLst>
          </p:cNvPr>
          <p:cNvSpPr>
            <a:spLocks noGrp="1"/>
          </p:cNvSpPr>
          <p:nvPr>
            <p:ph idx="1"/>
          </p:nvPr>
        </p:nvSpPr>
        <p:spPr/>
        <p:txBody>
          <a:bodyPr/>
          <a:lstStyle/>
          <a:p>
            <a:endParaRPr lang="nb-NO"/>
          </a:p>
        </p:txBody>
      </p:sp>
      <p:pic>
        <p:nvPicPr>
          <p:cNvPr id="6" name="Bilde 5">
            <a:extLst>
              <a:ext uri="{FF2B5EF4-FFF2-40B4-BE49-F238E27FC236}">
                <a16:creationId xmlns:a16="http://schemas.microsoft.com/office/drawing/2014/main" id="{CA510218-F59C-4D45-BE5A-22B81303AFE1}"/>
              </a:ext>
            </a:extLst>
          </p:cNvPr>
          <p:cNvPicPr>
            <a:picLocks noChangeAspect="1"/>
          </p:cNvPicPr>
          <p:nvPr/>
        </p:nvPicPr>
        <p:blipFill>
          <a:blip r:embed="rId3"/>
          <a:stretch>
            <a:fillRect/>
          </a:stretch>
        </p:blipFill>
        <p:spPr>
          <a:xfrm>
            <a:off x="2140942" y="1385625"/>
            <a:ext cx="7910116" cy="4955113"/>
          </a:xfrm>
          <a:prstGeom prst="rect">
            <a:avLst/>
          </a:prstGeom>
        </p:spPr>
      </p:pic>
    </p:spTree>
    <p:extLst>
      <p:ext uri="{BB962C8B-B14F-4D97-AF65-F5344CB8AC3E}">
        <p14:creationId xmlns:p14="http://schemas.microsoft.com/office/powerpoint/2010/main" val="29615404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pPr algn="l"/>
            <a:r>
              <a:rPr lang="nb-NO" sz="4000"/>
              <a:t>Parat – kort oppsummert</a:t>
            </a:r>
          </a:p>
        </p:txBody>
      </p:sp>
      <p:sp>
        <p:nvSpPr>
          <p:cNvPr id="3" name="Plassholder for innhold 2"/>
          <p:cNvSpPr>
            <a:spLocks noGrp="1"/>
          </p:cNvSpPr>
          <p:nvPr>
            <p:ph idx="1"/>
          </p:nvPr>
        </p:nvSpPr>
        <p:spPr>
          <a:xfrm>
            <a:off x="1980270" y="1501860"/>
            <a:ext cx="7883688" cy="4624304"/>
          </a:xfrm>
        </p:spPr>
        <p:txBody>
          <a:bodyPr vert="horz" lIns="91440" tIns="45720" rIns="91440" bIns="45720" rtlCol="0" anchor="t">
            <a:normAutofit/>
          </a:bodyPr>
          <a:lstStyle/>
          <a:p>
            <a:pPr marL="342900" lvl="1" indent="-342900">
              <a:lnSpc>
                <a:spcPct val="90000"/>
              </a:lnSpc>
              <a:spcBef>
                <a:spcPts val="1200"/>
              </a:spcBef>
              <a:buClr>
                <a:schemeClr val="tx2"/>
              </a:buClr>
              <a:buFont typeface="Arial" panose="020B0604020202020204" pitchFamily="34" charset="0"/>
              <a:buChar char="•"/>
            </a:pPr>
            <a:r>
              <a:rPr lang="nb-NO" sz="2000" dirty="0"/>
              <a:t>Mer enn 44.000 medlemmer i alle deler av arbeidslivet</a:t>
            </a:r>
          </a:p>
          <a:p>
            <a:pPr marL="342900" lvl="1" indent="-342900">
              <a:lnSpc>
                <a:spcPct val="90000"/>
              </a:lnSpc>
              <a:spcBef>
                <a:spcPts val="1200"/>
              </a:spcBef>
              <a:buClr>
                <a:schemeClr val="tx2"/>
              </a:buClr>
              <a:buFont typeface="Arial" panose="020B0604020202020204" pitchFamily="34" charset="0"/>
              <a:buChar char="•"/>
            </a:pPr>
            <a:r>
              <a:rPr lang="nb-NO" sz="2000" dirty="0"/>
              <a:t>Medlemmer i privat sektor, stat, kommune, spekter og kirken</a:t>
            </a:r>
          </a:p>
          <a:p>
            <a:pPr marL="342900" lvl="1" indent="-342900">
              <a:lnSpc>
                <a:spcPct val="90000"/>
              </a:lnSpc>
              <a:spcBef>
                <a:spcPts val="1200"/>
              </a:spcBef>
              <a:buClr>
                <a:schemeClr val="tx2"/>
              </a:buClr>
              <a:buFont typeface="Arial" panose="020B0604020202020204" pitchFamily="34" charset="0"/>
              <a:buChar char="•"/>
            </a:pPr>
            <a:r>
              <a:rPr lang="nb-NO" sz="2000" dirty="0"/>
              <a:t>75 ansatte på hovedkontor i Oslo og </a:t>
            </a:r>
            <a:r>
              <a:rPr lang="nb-NO" sz="2000" dirty="0" err="1"/>
              <a:t>regionkontorer</a:t>
            </a:r>
            <a:r>
              <a:rPr lang="nb-NO" sz="2000" dirty="0"/>
              <a:t> i Tønsberg, Kristiansand, Bergen, Trondheim og Tromsø</a:t>
            </a:r>
          </a:p>
          <a:p>
            <a:pPr marL="342900" lvl="1" indent="-342900">
              <a:lnSpc>
                <a:spcPct val="90000"/>
              </a:lnSpc>
              <a:spcBef>
                <a:spcPts val="1200"/>
              </a:spcBef>
              <a:buClr>
                <a:schemeClr val="tx2"/>
              </a:buClr>
              <a:buFont typeface="Arial" panose="020B0604020202020204" pitchFamily="34" charset="0"/>
              <a:buChar char="•"/>
            </a:pPr>
            <a:r>
              <a:rPr lang="nb-NO" sz="2000" dirty="0"/>
              <a:t>Om lag 70 landsdekkende tariffavtaler</a:t>
            </a:r>
          </a:p>
          <a:p>
            <a:pPr marL="342900" lvl="1" indent="-342900">
              <a:lnSpc>
                <a:spcPct val="90000"/>
              </a:lnSpc>
              <a:spcBef>
                <a:spcPts val="1200"/>
              </a:spcBef>
              <a:buClr>
                <a:schemeClr val="tx2"/>
              </a:buClr>
              <a:buFont typeface="Arial" panose="020B0604020202020204" pitchFamily="34" charset="0"/>
              <a:buChar char="•"/>
            </a:pPr>
            <a:r>
              <a:rPr lang="nb-NO" sz="2000" dirty="0"/>
              <a:t>2500 tillitsvalgte</a:t>
            </a:r>
          </a:p>
          <a:p>
            <a:pPr marL="0" indent="0">
              <a:lnSpc>
                <a:spcPct val="90000"/>
              </a:lnSpc>
              <a:buNone/>
            </a:pPr>
            <a:endParaRPr lang="nb-NO" dirty="0"/>
          </a:p>
          <a:p>
            <a:endParaRPr lang="nb-NO" dirty="0"/>
          </a:p>
        </p:txBody>
      </p:sp>
      <p:pic>
        <p:nvPicPr>
          <p:cNvPr id="11" name="Bilde 10">
            <a:extLst>
              <a:ext uri="{FF2B5EF4-FFF2-40B4-BE49-F238E27FC236}">
                <a16:creationId xmlns:a16="http://schemas.microsoft.com/office/drawing/2014/main" id="{D3FDFC8A-0621-48A2-8CA5-B0E14F881F7E}"/>
              </a:ext>
            </a:extLst>
          </p:cNvPr>
          <p:cNvPicPr>
            <a:picLocks noChangeAspect="1"/>
          </p:cNvPicPr>
          <p:nvPr/>
        </p:nvPicPr>
        <p:blipFill>
          <a:blip r:embed="rId3"/>
          <a:stretch>
            <a:fillRect/>
          </a:stretch>
        </p:blipFill>
        <p:spPr>
          <a:xfrm>
            <a:off x="6042762" y="3707144"/>
            <a:ext cx="4297981" cy="2559753"/>
          </a:xfrm>
          <a:prstGeom prst="rect">
            <a:avLst/>
          </a:prstGeom>
        </p:spPr>
      </p:pic>
    </p:spTree>
    <p:extLst>
      <p:ext uri="{BB962C8B-B14F-4D97-AF65-F5344CB8AC3E}">
        <p14:creationId xmlns:p14="http://schemas.microsoft.com/office/powerpoint/2010/main" val="23843486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Autofit/>
          </a:bodyPr>
          <a:lstStyle/>
          <a:p>
            <a:pPr algn="l"/>
            <a:r>
              <a:rPr lang="nb-NO" sz="4000" dirty="0"/>
              <a:t>Parat kompetanse</a:t>
            </a:r>
          </a:p>
        </p:txBody>
      </p:sp>
      <p:sp>
        <p:nvSpPr>
          <p:cNvPr id="4" name="Plassholder for innhold 3"/>
          <p:cNvSpPr>
            <a:spLocks noGrp="1"/>
          </p:cNvSpPr>
          <p:nvPr>
            <p:ph idx="1"/>
          </p:nvPr>
        </p:nvSpPr>
        <p:spPr/>
        <p:txBody>
          <a:bodyPr>
            <a:normAutofit/>
          </a:bodyPr>
          <a:lstStyle/>
          <a:p>
            <a:pPr>
              <a:buClr>
                <a:schemeClr val="tx2"/>
              </a:buClr>
              <a:buFont typeface="Arial" panose="020B0604020202020204" pitchFamily="34" charset="0"/>
              <a:buChar char="•"/>
            </a:pPr>
            <a:r>
              <a:rPr lang="nb-NO" sz="2000" err="1"/>
              <a:t>Parats</a:t>
            </a:r>
            <a:r>
              <a:rPr lang="nb-NO" sz="2000"/>
              <a:t> eget opplæringsprogram for tillitsvalgte</a:t>
            </a:r>
            <a:br>
              <a:rPr lang="nb-NO" sz="2000"/>
            </a:br>
            <a:r>
              <a:rPr lang="nb-NO" sz="2000">
                <a:solidFill>
                  <a:srgbClr val="FF0000"/>
                </a:solidFill>
              </a:rPr>
              <a:t>- </a:t>
            </a:r>
            <a:r>
              <a:rPr lang="nb-NO" sz="2000"/>
              <a:t>Grunnopplæring i lov- og avtaleverk</a:t>
            </a:r>
            <a:br>
              <a:rPr lang="nb-NO" sz="2000"/>
            </a:br>
            <a:r>
              <a:rPr lang="nb-NO" sz="2000">
                <a:solidFill>
                  <a:srgbClr val="FF0000"/>
                </a:solidFill>
              </a:rPr>
              <a:t>- </a:t>
            </a:r>
            <a:r>
              <a:rPr lang="nb-NO" sz="2000"/>
              <a:t>Fordypningskurs i ulike relevante temaer</a:t>
            </a:r>
            <a:br>
              <a:rPr lang="nb-NO" sz="2000"/>
            </a:br>
            <a:r>
              <a:rPr lang="nb-NO" sz="2000">
                <a:solidFill>
                  <a:srgbClr val="FF0000"/>
                </a:solidFill>
              </a:rPr>
              <a:t>- </a:t>
            </a:r>
            <a:r>
              <a:rPr lang="nb-NO" sz="2000"/>
              <a:t>Års-studium fordelt over 5 deltidsstudier</a:t>
            </a:r>
            <a:br>
              <a:rPr lang="nb-NO" sz="2000"/>
            </a:br>
            <a:r>
              <a:rPr lang="nb-NO" sz="2000">
                <a:solidFill>
                  <a:srgbClr val="FF0000"/>
                </a:solidFill>
              </a:rPr>
              <a:t>- </a:t>
            </a:r>
            <a:r>
              <a:rPr lang="nb-NO" sz="2000"/>
              <a:t>Temadager og konferanser</a:t>
            </a:r>
          </a:p>
          <a:p>
            <a:pPr lvl="1">
              <a:buClr>
                <a:schemeClr val="tx2"/>
              </a:buClr>
              <a:buFont typeface="Arial" panose="020B0604020202020204" pitchFamily="34" charset="0"/>
              <a:buChar char="•"/>
            </a:pPr>
            <a:endParaRPr lang="nb-NO" sz="2000"/>
          </a:p>
          <a:p>
            <a:pPr>
              <a:buClr>
                <a:schemeClr val="tx2"/>
              </a:buClr>
              <a:buFont typeface="Arial" panose="020B0604020202020204" pitchFamily="34" charset="0"/>
              <a:buChar char="•"/>
            </a:pPr>
            <a:r>
              <a:rPr lang="nb-NO" sz="2000"/>
              <a:t>For medlemmer</a:t>
            </a:r>
            <a:br>
              <a:rPr lang="nb-NO" sz="2000"/>
            </a:br>
            <a:r>
              <a:rPr lang="nb-NO" sz="2000">
                <a:solidFill>
                  <a:srgbClr val="FF0000"/>
                </a:solidFill>
              </a:rPr>
              <a:t>- </a:t>
            </a:r>
            <a:r>
              <a:rPr lang="nb-NO" sz="2000"/>
              <a:t>Temadager</a:t>
            </a:r>
            <a:br>
              <a:rPr lang="nb-NO" sz="2000"/>
            </a:br>
            <a:r>
              <a:rPr lang="nb-NO" sz="2000">
                <a:solidFill>
                  <a:srgbClr val="FF0000"/>
                </a:solidFill>
              </a:rPr>
              <a:t>- </a:t>
            </a:r>
            <a:r>
              <a:rPr lang="nb-NO" sz="2000" err="1"/>
              <a:t>Webinarer</a:t>
            </a:r>
            <a:br>
              <a:rPr lang="nb-NO" sz="2000"/>
            </a:br>
            <a:r>
              <a:rPr lang="nb-NO" sz="2000">
                <a:solidFill>
                  <a:srgbClr val="FF0000"/>
                </a:solidFill>
              </a:rPr>
              <a:t>- </a:t>
            </a:r>
            <a:r>
              <a:rPr lang="nb-NO" sz="2000"/>
              <a:t>Gratiskurs</a:t>
            </a:r>
            <a:br>
              <a:rPr lang="nb-NO" sz="2000"/>
            </a:br>
            <a:r>
              <a:rPr lang="nb-NO" sz="2000">
                <a:solidFill>
                  <a:srgbClr val="FF0000"/>
                </a:solidFill>
              </a:rPr>
              <a:t>- </a:t>
            </a:r>
            <a:r>
              <a:rPr lang="nb-NO" sz="2000"/>
              <a:t>Lokale medlemsaktiviteter</a:t>
            </a:r>
            <a:br>
              <a:rPr lang="nb-NO" sz="2000"/>
            </a:br>
            <a:endParaRPr lang="nb-NO" sz="2000"/>
          </a:p>
          <a:p>
            <a:pPr>
              <a:buClr>
                <a:schemeClr val="tx2"/>
              </a:buClr>
              <a:buFont typeface="Arial" panose="020B0604020202020204" pitchFamily="34" charset="0"/>
              <a:buChar char="•"/>
            </a:pPr>
            <a:r>
              <a:rPr lang="nb-NO" sz="2000"/>
              <a:t>Sjekk ut </a:t>
            </a:r>
            <a:r>
              <a:rPr lang="nb-NO" sz="2000">
                <a:solidFill>
                  <a:srgbClr val="DD4815"/>
                </a:solidFill>
                <a:hlinkClick r:id="rId3">
                  <a:extLst>
                    <a:ext uri="{A12FA001-AC4F-418D-AE19-62706E023703}">
                      <ahyp:hlinkClr xmlns:ahyp="http://schemas.microsoft.com/office/drawing/2018/hyperlinkcolor" val="tx"/>
                    </a:ext>
                  </a:extLst>
                </a:hlinkClick>
              </a:rPr>
              <a:t>Parat kompetanse</a:t>
            </a:r>
            <a:endParaRPr lang="nb-NO" sz="2000">
              <a:solidFill>
                <a:srgbClr val="DD4815"/>
              </a:solidFill>
            </a:endParaRPr>
          </a:p>
        </p:txBody>
      </p:sp>
    </p:spTree>
    <p:extLst>
      <p:ext uri="{BB962C8B-B14F-4D97-AF65-F5344CB8AC3E}">
        <p14:creationId xmlns:p14="http://schemas.microsoft.com/office/powerpoint/2010/main" val="33997246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2192794" y="332656"/>
            <a:ext cx="7710529" cy="648072"/>
          </a:xfrm>
        </p:spPr>
        <p:txBody>
          <a:bodyPr>
            <a:noAutofit/>
          </a:bodyPr>
          <a:lstStyle/>
          <a:p>
            <a:pPr algn="l"/>
            <a:r>
              <a:rPr lang="nb-NO" sz="4000"/>
              <a:t>Opplæring for tillitsvalgte</a:t>
            </a:r>
          </a:p>
        </p:txBody>
      </p:sp>
      <p:sp>
        <p:nvSpPr>
          <p:cNvPr id="3" name="Plassholder for innhold 2"/>
          <p:cNvSpPr>
            <a:spLocks noGrp="1"/>
          </p:cNvSpPr>
          <p:nvPr>
            <p:ph idx="1"/>
          </p:nvPr>
        </p:nvSpPr>
        <p:spPr>
          <a:xfrm>
            <a:off x="2052320" y="1194286"/>
            <a:ext cx="8229600" cy="4917756"/>
          </a:xfrm>
        </p:spPr>
        <p:txBody>
          <a:bodyPr>
            <a:normAutofit lnSpcReduction="10000"/>
          </a:bodyPr>
          <a:lstStyle/>
          <a:p>
            <a:pPr lvl="8"/>
            <a:endParaRPr lang="nb-NO" dirty="0"/>
          </a:p>
          <a:p>
            <a:pPr lvl="8"/>
            <a:endParaRPr lang="nb-NO" dirty="0"/>
          </a:p>
          <a:p>
            <a:pPr lvl="8"/>
            <a:endParaRPr lang="nb-NO" dirty="0"/>
          </a:p>
          <a:p>
            <a:pPr lvl="8"/>
            <a:endParaRPr lang="nb-NO" dirty="0"/>
          </a:p>
          <a:p>
            <a:pPr lvl="8"/>
            <a:endParaRPr lang="nb-NO" dirty="0"/>
          </a:p>
          <a:p>
            <a:pPr lvl="8"/>
            <a:endParaRPr lang="nb-NO" dirty="0"/>
          </a:p>
          <a:p>
            <a:pPr lvl="8"/>
            <a:endParaRPr lang="nb-NO" dirty="0"/>
          </a:p>
          <a:p>
            <a:pPr lvl="8"/>
            <a:endParaRPr lang="nb-NO" dirty="0"/>
          </a:p>
          <a:p>
            <a:pPr lvl="8"/>
            <a:endParaRPr lang="nb-NO" dirty="0"/>
          </a:p>
          <a:p>
            <a:pPr lvl="8"/>
            <a:endParaRPr lang="nb-NO" dirty="0"/>
          </a:p>
          <a:p>
            <a:pPr lvl="8"/>
            <a:endParaRPr lang="nb-NO" dirty="0"/>
          </a:p>
          <a:p>
            <a:pPr marL="3657600" lvl="8" indent="0">
              <a:buNone/>
            </a:pPr>
            <a:r>
              <a:rPr lang="nb-NO" dirty="0"/>
              <a:t>		</a:t>
            </a:r>
          </a:p>
          <a:p>
            <a:pPr marL="3657600" lvl="8" indent="0" algn="ctr">
              <a:buNone/>
            </a:pPr>
            <a:r>
              <a:rPr lang="nb-NO" dirty="0"/>
              <a:t>		</a:t>
            </a:r>
          </a:p>
          <a:p>
            <a:pPr marL="3657600" lvl="8" indent="0" algn="ctr">
              <a:buNone/>
            </a:pPr>
            <a:r>
              <a:rPr lang="nb-NO" b="1" dirty="0"/>
              <a:t>	</a:t>
            </a:r>
          </a:p>
        </p:txBody>
      </p:sp>
      <p:sp>
        <p:nvSpPr>
          <p:cNvPr id="5" name="Rektangel 4"/>
          <p:cNvSpPr/>
          <p:nvPr/>
        </p:nvSpPr>
        <p:spPr>
          <a:xfrm>
            <a:off x="2123440" y="1424544"/>
            <a:ext cx="3164038" cy="2444809"/>
          </a:xfrm>
          <a:prstGeom prst="rect">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20000"/>
              </a:spcBef>
              <a:spcAft>
                <a:spcPct val="0"/>
              </a:spcAft>
            </a:pPr>
            <a:endParaRPr lang="nb-NO" sz="1600" b="1" dirty="0">
              <a:solidFill>
                <a:schemeClr val="tx1"/>
              </a:solidFill>
            </a:endParaRPr>
          </a:p>
          <a:p>
            <a:pPr algn="ctr" defTabSz="914400" fontAlgn="base">
              <a:spcBef>
                <a:spcPct val="20000"/>
              </a:spcBef>
              <a:spcAft>
                <a:spcPct val="0"/>
              </a:spcAft>
            </a:pPr>
            <a:r>
              <a:rPr lang="nb-NO" b="1" dirty="0">
                <a:solidFill>
                  <a:schemeClr val="tx1"/>
                </a:solidFill>
              </a:rPr>
              <a:t>Årsstudium 10–15 </a:t>
            </a:r>
            <a:r>
              <a:rPr lang="nb-NO" b="1" dirty="0" err="1">
                <a:solidFill>
                  <a:schemeClr val="tx1"/>
                </a:solidFill>
              </a:rPr>
              <a:t>Stp</a:t>
            </a:r>
            <a:endParaRPr lang="nb-NO" b="1" dirty="0">
              <a:solidFill>
                <a:schemeClr val="tx1"/>
              </a:solidFill>
            </a:endParaRPr>
          </a:p>
          <a:p>
            <a:pPr algn="ctr" defTabSz="914400" fontAlgn="base">
              <a:spcBef>
                <a:spcPct val="20000"/>
              </a:spcBef>
              <a:spcAft>
                <a:spcPct val="0"/>
              </a:spcAft>
            </a:pPr>
            <a:endParaRPr lang="nb-NO" sz="1400" b="1" dirty="0">
              <a:solidFill>
                <a:schemeClr val="tx1"/>
              </a:solidFill>
            </a:endParaRPr>
          </a:p>
          <a:p>
            <a:pPr algn="ctr" defTabSz="914400" fontAlgn="base">
              <a:spcBef>
                <a:spcPct val="20000"/>
              </a:spcBef>
              <a:spcAft>
                <a:spcPct val="0"/>
              </a:spcAft>
            </a:pPr>
            <a:r>
              <a:rPr lang="nb-NO" sz="1100" b="1" i="1" dirty="0">
                <a:solidFill>
                  <a:schemeClr val="tx1">
                    <a:lumMod val="50000"/>
                    <a:lumOff val="50000"/>
                  </a:schemeClr>
                </a:solidFill>
              </a:rPr>
              <a:t>Temaer som.</a:t>
            </a:r>
          </a:p>
          <a:p>
            <a:pPr algn="ctr" defTabSz="914400" fontAlgn="base">
              <a:spcBef>
                <a:spcPct val="20000"/>
              </a:spcBef>
              <a:spcAft>
                <a:spcPct val="0"/>
              </a:spcAft>
            </a:pPr>
            <a:r>
              <a:rPr lang="nb-NO" sz="1100" b="1" dirty="0">
                <a:solidFill>
                  <a:schemeClr val="tx1"/>
                </a:solidFill>
              </a:rPr>
              <a:t>Grunnleggende arbeidsrett</a:t>
            </a:r>
          </a:p>
          <a:p>
            <a:pPr algn="ctr" defTabSz="914400" fontAlgn="base">
              <a:spcBef>
                <a:spcPct val="20000"/>
              </a:spcBef>
              <a:spcAft>
                <a:spcPct val="0"/>
              </a:spcAft>
            </a:pPr>
            <a:r>
              <a:rPr lang="nb-NO" sz="1100" b="1" dirty="0">
                <a:solidFill>
                  <a:schemeClr val="tx1"/>
                </a:solidFill>
              </a:rPr>
              <a:t>Nettverksrelasjoner</a:t>
            </a:r>
          </a:p>
          <a:p>
            <a:pPr algn="ctr" defTabSz="914400" fontAlgn="base">
              <a:spcBef>
                <a:spcPct val="20000"/>
              </a:spcBef>
              <a:spcAft>
                <a:spcPct val="0"/>
              </a:spcAft>
            </a:pPr>
            <a:r>
              <a:rPr lang="nb-NO" sz="1100" b="1" dirty="0">
                <a:solidFill>
                  <a:schemeClr val="tx1"/>
                </a:solidFill>
              </a:rPr>
              <a:t>HRM</a:t>
            </a:r>
          </a:p>
          <a:p>
            <a:pPr algn="ctr" defTabSz="914400" fontAlgn="base">
              <a:spcBef>
                <a:spcPct val="20000"/>
              </a:spcBef>
              <a:spcAft>
                <a:spcPct val="0"/>
              </a:spcAft>
            </a:pPr>
            <a:r>
              <a:rPr lang="nb-NO" sz="1100" b="1" dirty="0">
                <a:solidFill>
                  <a:schemeClr val="tx1"/>
                </a:solidFill>
              </a:rPr>
              <a:t>Prosjektledelse</a:t>
            </a:r>
          </a:p>
          <a:p>
            <a:pPr algn="ctr" defTabSz="914400" fontAlgn="base">
              <a:spcBef>
                <a:spcPct val="20000"/>
              </a:spcBef>
              <a:spcAft>
                <a:spcPct val="0"/>
              </a:spcAft>
            </a:pPr>
            <a:r>
              <a:rPr lang="nb-NO" sz="1100" b="1" dirty="0">
                <a:solidFill>
                  <a:schemeClr val="tx1"/>
                </a:solidFill>
              </a:rPr>
              <a:t>Endringsledelse</a:t>
            </a:r>
          </a:p>
          <a:p>
            <a:pPr algn="ctr" defTabSz="914400" fontAlgn="base">
              <a:spcBef>
                <a:spcPct val="20000"/>
              </a:spcBef>
              <a:spcAft>
                <a:spcPct val="0"/>
              </a:spcAft>
            </a:pPr>
            <a:r>
              <a:rPr lang="nb-NO" sz="1100" b="1" dirty="0">
                <a:solidFill>
                  <a:schemeClr val="tx1"/>
                </a:solidFill>
              </a:rPr>
              <a:t>Samfunnsfag med politikk</a:t>
            </a:r>
          </a:p>
        </p:txBody>
      </p:sp>
      <p:sp>
        <p:nvSpPr>
          <p:cNvPr id="6" name="Rektangel 5"/>
          <p:cNvSpPr/>
          <p:nvPr/>
        </p:nvSpPr>
        <p:spPr>
          <a:xfrm>
            <a:off x="2123440" y="3955412"/>
            <a:ext cx="3164038" cy="640846"/>
          </a:xfrm>
          <a:prstGeom prst="rect">
            <a:avLst/>
          </a:prstGeom>
          <a:solidFill>
            <a:schemeClr val="accent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20000"/>
              </a:spcBef>
              <a:spcAft>
                <a:spcPct val="0"/>
              </a:spcAft>
            </a:pPr>
            <a:r>
              <a:rPr lang="nb-NO" sz="1400" b="1" dirty="0">
                <a:solidFill>
                  <a:srgbClr val="DD4815"/>
                </a:solidFill>
              </a:rPr>
              <a:t>Grunnkurs 2-3</a:t>
            </a:r>
          </a:p>
          <a:p>
            <a:pPr algn="ctr" defTabSz="914400" fontAlgn="base">
              <a:spcBef>
                <a:spcPct val="20000"/>
              </a:spcBef>
              <a:spcAft>
                <a:spcPct val="0"/>
              </a:spcAft>
            </a:pPr>
            <a:r>
              <a:rPr lang="nb-NO" sz="1200" dirty="0">
                <a:solidFill>
                  <a:schemeClr val="tx1"/>
                </a:solidFill>
              </a:rPr>
              <a:t>3 dager</a:t>
            </a:r>
          </a:p>
        </p:txBody>
      </p:sp>
      <p:sp>
        <p:nvSpPr>
          <p:cNvPr id="7" name="Rektangel 6"/>
          <p:cNvSpPr/>
          <p:nvPr/>
        </p:nvSpPr>
        <p:spPr>
          <a:xfrm>
            <a:off x="2123440" y="4672604"/>
            <a:ext cx="3164038" cy="568508"/>
          </a:xfrm>
          <a:prstGeom prst="rect">
            <a:avLst/>
          </a:prstGeom>
          <a:solidFill>
            <a:schemeClr val="accent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20000"/>
              </a:spcBef>
              <a:spcAft>
                <a:spcPct val="0"/>
              </a:spcAft>
            </a:pPr>
            <a:r>
              <a:rPr lang="nb-NO" sz="1400" b="1" dirty="0">
                <a:solidFill>
                  <a:srgbClr val="DD4815"/>
                </a:solidFill>
              </a:rPr>
              <a:t>Grunnkurs 1</a:t>
            </a:r>
          </a:p>
          <a:p>
            <a:pPr algn="ctr" defTabSz="914400" fontAlgn="base">
              <a:spcBef>
                <a:spcPct val="20000"/>
              </a:spcBef>
              <a:spcAft>
                <a:spcPct val="0"/>
              </a:spcAft>
            </a:pPr>
            <a:r>
              <a:rPr lang="nb-NO" sz="1200" dirty="0">
                <a:solidFill>
                  <a:schemeClr val="tx1"/>
                </a:solidFill>
              </a:rPr>
              <a:t>1-2 dager for tillitsvalgte</a:t>
            </a:r>
          </a:p>
        </p:txBody>
      </p:sp>
      <p:sp>
        <p:nvSpPr>
          <p:cNvPr id="8" name="Rektangel 7"/>
          <p:cNvSpPr/>
          <p:nvPr/>
        </p:nvSpPr>
        <p:spPr>
          <a:xfrm>
            <a:off x="2123440" y="5336796"/>
            <a:ext cx="3164038" cy="712512"/>
          </a:xfrm>
          <a:prstGeom prst="rect">
            <a:avLst/>
          </a:prstGeom>
          <a:solidFill>
            <a:schemeClr val="accent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20000"/>
              </a:spcBef>
              <a:spcAft>
                <a:spcPct val="0"/>
              </a:spcAft>
            </a:pPr>
            <a:r>
              <a:rPr lang="nb-NO" sz="1400" b="1" dirty="0">
                <a:solidFill>
                  <a:srgbClr val="DD4815"/>
                </a:solidFill>
              </a:rPr>
              <a:t>Parats nettskole</a:t>
            </a:r>
          </a:p>
          <a:p>
            <a:pPr algn="ctr" defTabSz="914400" fontAlgn="base">
              <a:spcBef>
                <a:spcPct val="20000"/>
              </a:spcBef>
              <a:spcAft>
                <a:spcPct val="0"/>
              </a:spcAft>
            </a:pPr>
            <a:r>
              <a:rPr lang="nb-NO" sz="1200" dirty="0">
                <a:solidFill>
                  <a:schemeClr val="tx1"/>
                </a:solidFill>
              </a:rPr>
              <a:t>Selvstudier for medlemmer og tillitsvalgte</a:t>
            </a:r>
          </a:p>
        </p:txBody>
      </p:sp>
      <p:cxnSp>
        <p:nvCxnSpPr>
          <p:cNvPr id="12" name="Rett pil 11"/>
          <p:cNvCxnSpPr>
            <a:cxnSpLocks/>
          </p:cNvCxnSpPr>
          <p:nvPr/>
        </p:nvCxnSpPr>
        <p:spPr>
          <a:xfrm flipV="1">
            <a:off x="6167120" y="2116668"/>
            <a:ext cx="0" cy="3398613"/>
          </a:xfrm>
          <a:prstGeom prst="straightConnector1">
            <a:avLst/>
          </a:prstGeom>
          <a:ln w="57150">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4" name="Rektangel 13"/>
          <p:cNvSpPr/>
          <p:nvPr/>
        </p:nvSpPr>
        <p:spPr>
          <a:xfrm>
            <a:off x="6861740" y="1530397"/>
            <a:ext cx="2653258" cy="3233056"/>
          </a:xfrm>
          <a:prstGeom prst="rect">
            <a:avLst/>
          </a:prstGeom>
          <a:solidFill>
            <a:schemeClr val="tx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marL="95250" algn="ctr" defTabSz="914400" fontAlgn="base">
              <a:spcBef>
                <a:spcPct val="20000"/>
              </a:spcBef>
              <a:spcAft>
                <a:spcPct val="0"/>
              </a:spcAft>
              <a:tabLst>
                <a:tab pos="95250" algn="l"/>
              </a:tabLst>
            </a:pPr>
            <a:r>
              <a:rPr lang="nb-NO" b="1" dirty="0">
                <a:solidFill>
                  <a:schemeClr val="tx1"/>
                </a:solidFill>
              </a:rPr>
              <a:t>Fordypningskurs</a:t>
            </a:r>
            <a:endParaRPr lang="nb-NO" sz="1600" b="1" dirty="0">
              <a:solidFill>
                <a:schemeClr val="tx1"/>
              </a:solidFill>
            </a:endParaRPr>
          </a:p>
          <a:p>
            <a:pPr marL="95250" algn="ctr" defTabSz="914400" fontAlgn="base">
              <a:spcBef>
                <a:spcPct val="20000"/>
              </a:spcBef>
              <a:spcAft>
                <a:spcPct val="0"/>
              </a:spcAft>
              <a:tabLst>
                <a:tab pos="95250" algn="l"/>
              </a:tabLst>
            </a:pPr>
            <a:r>
              <a:rPr lang="nb-NO" sz="1400" dirty="0">
                <a:solidFill>
                  <a:schemeClr val="tx1"/>
                </a:solidFill>
              </a:rPr>
              <a:t> </a:t>
            </a:r>
          </a:p>
          <a:p>
            <a:pPr marL="95250" algn="ctr" defTabSz="914400" fontAlgn="base">
              <a:spcBef>
                <a:spcPct val="20000"/>
              </a:spcBef>
              <a:spcAft>
                <a:spcPct val="0"/>
              </a:spcAft>
              <a:tabLst>
                <a:tab pos="95250" algn="l"/>
              </a:tabLst>
            </a:pPr>
            <a:r>
              <a:rPr lang="nb-NO" sz="1400" dirty="0">
                <a:solidFill>
                  <a:schemeClr val="tx1"/>
                </a:solidFill>
              </a:rPr>
              <a:t>Forhandlingsteknikk</a:t>
            </a:r>
          </a:p>
          <a:p>
            <a:pPr marL="95250" algn="ctr" defTabSz="914400" fontAlgn="base">
              <a:spcBef>
                <a:spcPct val="20000"/>
              </a:spcBef>
              <a:spcAft>
                <a:spcPct val="0"/>
              </a:spcAft>
              <a:tabLst>
                <a:tab pos="95250" algn="l"/>
              </a:tabLst>
            </a:pPr>
            <a:r>
              <a:rPr lang="nb-NO" sz="1400" dirty="0">
                <a:solidFill>
                  <a:schemeClr val="tx1"/>
                </a:solidFill>
              </a:rPr>
              <a:t>Tale og presentasjonsteknikk </a:t>
            </a:r>
          </a:p>
          <a:p>
            <a:pPr marL="95250" algn="ctr" defTabSz="914400" fontAlgn="base">
              <a:spcBef>
                <a:spcPct val="20000"/>
              </a:spcBef>
              <a:spcAft>
                <a:spcPct val="0"/>
              </a:spcAft>
              <a:tabLst>
                <a:tab pos="95250" algn="l"/>
              </a:tabLst>
            </a:pPr>
            <a:r>
              <a:rPr lang="nb-NO" sz="1400" dirty="0">
                <a:solidFill>
                  <a:schemeClr val="tx1"/>
                </a:solidFill>
              </a:rPr>
              <a:t>Kurs for styrerepresentanter</a:t>
            </a:r>
          </a:p>
          <a:p>
            <a:pPr marL="95250" algn="ctr" defTabSz="914400" fontAlgn="base">
              <a:spcBef>
                <a:spcPct val="20000"/>
              </a:spcBef>
              <a:spcAft>
                <a:spcPct val="0"/>
              </a:spcAft>
              <a:tabLst>
                <a:tab pos="95250" algn="l"/>
              </a:tabLst>
            </a:pPr>
            <a:r>
              <a:rPr lang="nb-NO" sz="1400" dirty="0">
                <a:solidFill>
                  <a:schemeClr val="tx1"/>
                </a:solidFill>
              </a:rPr>
              <a:t>Likestilling og likelønn</a:t>
            </a:r>
          </a:p>
          <a:p>
            <a:pPr marL="95250" algn="ctr" defTabSz="914400" fontAlgn="base">
              <a:spcBef>
                <a:spcPct val="20000"/>
              </a:spcBef>
              <a:spcAft>
                <a:spcPct val="0"/>
              </a:spcAft>
              <a:tabLst>
                <a:tab pos="95250" algn="l"/>
              </a:tabLst>
            </a:pPr>
            <a:r>
              <a:rPr lang="nb-NO" sz="1400" dirty="0">
                <a:solidFill>
                  <a:schemeClr val="tx1"/>
                </a:solidFill>
              </a:rPr>
              <a:t>Inkluderende arbeidsliv</a:t>
            </a:r>
          </a:p>
          <a:p>
            <a:pPr marL="95250" algn="ctr" defTabSz="914400" fontAlgn="base">
              <a:spcBef>
                <a:spcPct val="20000"/>
              </a:spcBef>
              <a:spcAft>
                <a:spcPct val="0"/>
              </a:spcAft>
              <a:tabLst>
                <a:tab pos="95250" algn="l"/>
              </a:tabLst>
            </a:pPr>
            <a:r>
              <a:rPr lang="nb-NO" sz="1400" dirty="0">
                <a:solidFill>
                  <a:schemeClr val="tx1"/>
                </a:solidFill>
              </a:rPr>
              <a:t>Konflikthåndtering</a:t>
            </a:r>
          </a:p>
          <a:p>
            <a:pPr marL="95250" algn="ctr" defTabSz="914400" fontAlgn="base">
              <a:spcBef>
                <a:spcPct val="20000"/>
              </a:spcBef>
              <a:spcAft>
                <a:spcPct val="0"/>
              </a:spcAft>
              <a:tabLst>
                <a:tab pos="95250" algn="l"/>
              </a:tabLst>
            </a:pPr>
            <a:r>
              <a:rPr lang="nb-NO" sz="1400" dirty="0">
                <a:solidFill>
                  <a:schemeClr val="tx1"/>
                </a:solidFill>
              </a:rPr>
              <a:t>Omstilling</a:t>
            </a:r>
          </a:p>
          <a:p>
            <a:pPr marL="95250" algn="ctr" defTabSz="914400" fontAlgn="base">
              <a:spcBef>
                <a:spcPct val="20000"/>
              </a:spcBef>
              <a:spcAft>
                <a:spcPct val="0"/>
              </a:spcAft>
              <a:tabLst>
                <a:tab pos="95250" algn="l"/>
              </a:tabLst>
            </a:pPr>
            <a:r>
              <a:rPr lang="nb-NO" sz="1400" dirty="0">
                <a:solidFill>
                  <a:schemeClr val="tx1"/>
                </a:solidFill>
              </a:rPr>
              <a:t>Arbeidsrett</a:t>
            </a:r>
            <a:br>
              <a:rPr lang="nb-NO" sz="1400" dirty="0">
                <a:solidFill>
                  <a:schemeClr val="tx1"/>
                </a:solidFill>
              </a:rPr>
            </a:br>
            <a:endParaRPr lang="nb-NO" sz="1400" dirty="0">
              <a:solidFill>
                <a:schemeClr val="tx1"/>
              </a:solidFill>
            </a:endParaRPr>
          </a:p>
          <a:p>
            <a:pPr marL="95250" algn="ctr" defTabSz="914400" fontAlgn="base">
              <a:spcBef>
                <a:spcPct val="20000"/>
              </a:spcBef>
              <a:spcAft>
                <a:spcPct val="0"/>
              </a:spcAft>
              <a:tabLst>
                <a:tab pos="95250" algn="l"/>
              </a:tabLst>
            </a:pPr>
            <a:r>
              <a:rPr lang="nb-NO" sz="1100" i="1" dirty="0">
                <a:solidFill>
                  <a:schemeClr val="tx1"/>
                </a:solidFill>
              </a:rPr>
              <a:t>Listen er ikke uttømmende</a:t>
            </a:r>
            <a:r>
              <a:rPr lang="nb-NO" sz="1000" i="1" dirty="0">
                <a:solidFill>
                  <a:schemeClr val="tx1"/>
                </a:solidFill>
              </a:rPr>
              <a:t> </a:t>
            </a:r>
          </a:p>
        </p:txBody>
      </p:sp>
      <p:sp>
        <p:nvSpPr>
          <p:cNvPr id="4" name="Ellipse 3">
            <a:extLst>
              <a:ext uri="{FF2B5EF4-FFF2-40B4-BE49-F238E27FC236}">
                <a16:creationId xmlns:a16="http://schemas.microsoft.com/office/drawing/2014/main" id="{0657F8F8-16B0-4DE7-B874-91228DFC7CA5}"/>
              </a:ext>
            </a:extLst>
          </p:cNvPr>
          <p:cNvSpPr/>
          <p:nvPr/>
        </p:nvSpPr>
        <p:spPr>
          <a:xfrm>
            <a:off x="7000775" y="5109660"/>
            <a:ext cx="2410691" cy="987773"/>
          </a:xfrm>
          <a:prstGeom prst="ellipse">
            <a:avLst/>
          </a:prstGeom>
          <a:gradFill>
            <a:gsLst>
              <a:gs pos="69000">
                <a:schemeClr val="accent3">
                  <a:tint val="100000"/>
                  <a:shade val="100000"/>
                  <a:satMod val="130000"/>
                </a:schemeClr>
              </a:gs>
              <a:gs pos="100000">
                <a:schemeClr val="accent3">
                  <a:tint val="50000"/>
                  <a:shade val="100000"/>
                  <a:satMod val="350000"/>
                </a:schemeClr>
              </a:gs>
            </a:gsLst>
          </a:gradFill>
        </p:spPr>
        <p:style>
          <a:lnRef idx="1">
            <a:schemeClr val="accent3"/>
          </a:lnRef>
          <a:fillRef idx="3">
            <a:schemeClr val="accent3"/>
          </a:fillRef>
          <a:effectRef idx="2">
            <a:schemeClr val="accent3"/>
          </a:effectRef>
          <a:fontRef idx="minor">
            <a:schemeClr val="lt1"/>
          </a:fontRef>
        </p:style>
        <p:txBody>
          <a:bodyPr rtlCol="0" anchor="ctr"/>
          <a:lstStyle/>
          <a:p>
            <a:pPr algn="ctr"/>
            <a:r>
              <a:rPr lang="nb-NO" dirty="0"/>
              <a:t>Temadager</a:t>
            </a:r>
            <a:br>
              <a:rPr lang="nb-NO" dirty="0"/>
            </a:br>
            <a:r>
              <a:rPr lang="nb-NO" dirty="0"/>
              <a:t>Konferanser</a:t>
            </a:r>
          </a:p>
        </p:txBody>
      </p:sp>
    </p:spTree>
    <p:extLst>
      <p:ext uri="{BB962C8B-B14F-4D97-AF65-F5344CB8AC3E}">
        <p14:creationId xmlns:p14="http://schemas.microsoft.com/office/powerpoint/2010/main" val="21583578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pPr algn="l"/>
            <a:r>
              <a:rPr lang="nb-NO" sz="4000"/>
              <a:t>Paratbladet</a:t>
            </a:r>
          </a:p>
        </p:txBody>
      </p:sp>
      <p:sp>
        <p:nvSpPr>
          <p:cNvPr id="3" name="Plassholder for innhold 2"/>
          <p:cNvSpPr>
            <a:spLocks noGrp="1"/>
          </p:cNvSpPr>
          <p:nvPr>
            <p:ph idx="1"/>
          </p:nvPr>
        </p:nvSpPr>
        <p:spPr>
          <a:xfrm>
            <a:off x="1981200" y="1600201"/>
            <a:ext cx="5880538" cy="4525963"/>
          </a:xfrm>
        </p:spPr>
        <p:txBody>
          <a:bodyPr vert="horz" lIns="91440" tIns="45720" rIns="91440" bIns="45720" rtlCol="0" anchor="t">
            <a:normAutofit/>
          </a:bodyPr>
          <a:lstStyle/>
          <a:p>
            <a:pPr>
              <a:buClr>
                <a:schemeClr val="tx2"/>
              </a:buClr>
            </a:pPr>
            <a:r>
              <a:rPr lang="nb-NO" sz="2000" dirty="0"/>
              <a:t>4 utgivelser i året - egne utgaver for</a:t>
            </a:r>
            <a:br>
              <a:rPr lang="nb-NO" sz="2000" dirty="0"/>
            </a:br>
            <a:r>
              <a:rPr lang="nb-NO" sz="2000" dirty="0"/>
              <a:t>farmasi, tannhelse, stat og luftfart</a:t>
            </a:r>
            <a:endParaRPr lang="nb-NO" sz="2000" dirty="0">
              <a:cs typeface="Arial"/>
            </a:endParaRPr>
          </a:p>
          <a:p>
            <a:pPr>
              <a:buClr>
                <a:schemeClr val="tx2"/>
              </a:buClr>
            </a:pPr>
            <a:r>
              <a:rPr lang="nb-NO" sz="2000" dirty="0"/>
              <a:t>Holder deg oppdatert på temaer </a:t>
            </a:r>
            <a:br>
              <a:rPr lang="nb-NO" sz="2000" dirty="0"/>
            </a:br>
            <a:r>
              <a:rPr lang="nb-NO" sz="2000" dirty="0"/>
              <a:t>om arbeidslivet generelt</a:t>
            </a:r>
          </a:p>
          <a:p>
            <a:pPr>
              <a:buClr>
                <a:schemeClr val="tx2"/>
              </a:buClr>
            </a:pPr>
            <a:r>
              <a:rPr lang="nb-NO" sz="2000" dirty="0"/>
              <a:t>Informerer om hva som skjer i Parat</a:t>
            </a:r>
          </a:p>
          <a:p>
            <a:pPr>
              <a:buClr>
                <a:schemeClr val="tx2"/>
              </a:buClr>
            </a:pPr>
            <a:r>
              <a:rPr lang="nb-NO" sz="2000" dirty="0"/>
              <a:t>Informerer om hvilke politiske saker </a:t>
            </a:r>
            <a:br>
              <a:rPr lang="nb-NO" sz="2000" dirty="0"/>
            </a:br>
            <a:r>
              <a:rPr lang="nb-NO" sz="2000" dirty="0"/>
              <a:t>som Parat er engasjert i</a:t>
            </a:r>
          </a:p>
          <a:p>
            <a:pPr>
              <a:buClr>
                <a:schemeClr val="tx2"/>
              </a:buClr>
            </a:pPr>
            <a:r>
              <a:rPr lang="nb-NO" sz="2000" dirty="0"/>
              <a:t>Holder deg oppdatert på hva som </a:t>
            </a:r>
            <a:br>
              <a:rPr lang="nb-NO" sz="2000" dirty="0"/>
            </a:br>
            <a:r>
              <a:rPr lang="nb-NO" sz="2000" dirty="0"/>
              <a:t>skjer i Parat rundt om i landet</a:t>
            </a:r>
          </a:p>
          <a:p>
            <a:pPr marL="0" indent="0">
              <a:buNone/>
            </a:pPr>
            <a:endParaRPr lang="nb-NO" sz="2800" dirty="0">
              <a:cs typeface="Arial"/>
            </a:endParaRPr>
          </a:p>
          <a:p>
            <a:endParaRPr lang="nb-NO" dirty="0">
              <a:cs typeface="Arial"/>
            </a:endParaRPr>
          </a:p>
        </p:txBody>
      </p:sp>
      <p:pic>
        <p:nvPicPr>
          <p:cNvPr id="6" name="Bilde 5">
            <a:extLst>
              <a:ext uri="{FF2B5EF4-FFF2-40B4-BE49-F238E27FC236}">
                <a16:creationId xmlns:a16="http://schemas.microsoft.com/office/drawing/2014/main" id="{1537B14E-4AD2-F6B4-D21A-6920B9A7A8ED}"/>
              </a:ext>
            </a:extLst>
          </p:cNvPr>
          <p:cNvPicPr>
            <a:picLocks noChangeAspect="1"/>
          </p:cNvPicPr>
          <p:nvPr/>
        </p:nvPicPr>
        <p:blipFill rotWithShape="1">
          <a:blip r:embed="rId2"/>
          <a:srcRect b="697"/>
          <a:stretch/>
        </p:blipFill>
        <p:spPr>
          <a:xfrm>
            <a:off x="6660751" y="421400"/>
            <a:ext cx="3162300" cy="6223766"/>
          </a:xfrm>
          <a:prstGeom prst="rect">
            <a:avLst/>
          </a:prstGeom>
        </p:spPr>
      </p:pic>
    </p:spTree>
    <p:extLst>
      <p:ext uri="{BB962C8B-B14F-4D97-AF65-F5344CB8AC3E}">
        <p14:creationId xmlns:p14="http://schemas.microsoft.com/office/powerpoint/2010/main" val="33421689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991545" y="644302"/>
            <a:ext cx="7133285" cy="912491"/>
          </a:xfrm>
        </p:spPr>
        <p:txBody>
          <a:bodyPr>
            <a:normAutofit/>
          </a:bodyPr>
          <a:lstStyle/>
          <a:p>
            <a:pPr algn="l"/>
            <a:r>
              <a:rPr lang="nb-NO" sz="4000"/>
              <a:t>Gjensidige forsikring</a:t>
            </a:r>
          </a:p>
        </p:txBody>
      </p:sp>
      <p:sp>
        <p:nvSpPr>
          <p:cNvPr id="6" name="Plassholder for innhold 2"/>
          <p:cNvSpPr txBox="1">
            <a:spLocks/>
          </p:cNvSpPr>
          <p:nvPr/>
        </p:nvSpPr>
        <p:spPr>
          <a:xfrm>
            <a:off x="2029070" y="1556793"/>
            <a:ext cx="3961053" cy="5102027"/>
          </a:xfrm>
          <a:prstGeom prst="rect">
            <a:avLst/>
          </a:prstGeom>
        </p:spPr>
        <p:txBody>
          <a:bodyPr vert="horz" lIns="91440" tIns="45720" rIns="91440" bIns="45720" rtlCol="0" anchor="t">
            <a:normAutofit/>
          </a:bodyPr>
          <a:lstStyle>
            <a:lvl1pPr marL="180975" indent="-180975"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1pPr>
            <a:lvl2pPr marL="361950" indent="-180975" algn="l" defTabSz="914400" rtl="0" eaLnBrk="1" latinLnBrk="0" hangingPunct="1">
              <a:spcBef>
                <a:spcPts val="200"/>
              </a:spcBef>
              <a:buFont typeface="Wingdings" pitchFamily="2" charset="2"/>
              <a:buChar char="§"/>
              <a:defRPr sz="1800" kern="1200">
                <a:solidFill>
                  <a:schemeClr val="tx1"/>
                </a:solidFill>
                <a:latin typeface="+mn-lt"/>
                <a:ea typeface="+mn-ea"/>
                <a:cs typeface="+mn-cs"/>
              </a:defRPr>
            </a:lvl2pPr>
            <a:lvl3pPr marL="534988" indent="-173038" algn="l" defTabSz="914400" rtl="0" eaLnBrk="1" latinLnBrk="0" hangingPunct="1">
              <a:spcBef>
                <a:spcPts val="200"/>
              </a:spcBef>
              <a:buFont typeface="Wingdings" pitchFamily="2" charset="2"/>
              <a:buChar char="§"/>
              <a:defRPr sz="1800" kern="1200">
                <a:solidFill>
                  <a:schemeClr val="tx1"/>
                </a:solidFill>
                <a:latin typeface="+mn-lt"/>
                <a:ea typeface="+mn-ea"/>
                <a:cs typeface="+mn-cs"/>
              </a:defRPr>
            </a:lvl3pPr>
            <a:lvl4pPr marL="715963" indent="-180975" algn="l" defTabSz="914400" rtl="0" eaLnBrk="1" latinLnBrk="0" hangingPunct="1">
              <a:spcBef>
                <a:spcPts val="200"/>
              </a:spcBef>
              <a:buFont typeface="Wingdings" pitchFamily="2" charset="2"/>
              <a:buChar char="§"/>
              <a:defRPr sz="1800" kern="1200">
                <a:solidFill>
                  <a:schemeClr val="tx1"/>
                </a:solidFill>
                <a:latin typeface="+mn-lt"/>
                <a:ea typeface="+mn-ea"/>
                <a:cs typeface="+mn-cs"/>
              </a:defRPr>
            </a:lvl4pPr>
            <a:lvl5pPr marL="896938" indent="-180975" algn="l" defTabSz="914400" rtl="0" eaLnBrk="1" latinLnBrk="0" hangingPunct="1">
              <a:spcBef>
                <a:spcPts val="200"/>
              </a:spcBef>
              <a:buFont typeface="Wingdings" pitchFamily="2"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chemeClr val="tx2"/>
              </a:buClr>
            </a:pPr>
            <a:r>
              <a:rPr lang="nb-NO"/>
              <a:t>Rabatt på forsikringer</a:t>
            </a:r>
          </a:p>
          <a:p>
            <a:pPr>
              <a:buClr>
                <a:schemeClr val="tx2"/>
              </a:buClr>
            </a:pPr>
            <a:r>
              <a:rPr lang="nb-NO"/>
              <a:t>Nye medlemmer får 12 måneder innboforsikring med 50 % rabatt fra innmeldings-tidspunktet.</a:t>
            </a:r>
          </a:p>
          <a:p>
            <a:pPr>
              <a:buClr>
                <a:schemeClr val="tx2"/>
              </a:buClr>
            </a:pPr>
            <a:r>
              <a:rPr lang="nb-NO"/>
              <a:t>Frivillig tilbud.</a:t>
            </a:r>
            <a:br>
              <a:rPr lang="nb-NO"/>
            </a:br>
            <a:r>
              <a:rPr lang="nb-NO"/>
              <a:t>64 % av YS-medlemmene benytter Gjensidige forsikring</a:t>
            </a:r>
            <a:endParaRPr lang="nb-NO">
              <a:cs typeface="Arial"/>
            </a:endParaRPr>
          </a:p>
          <a:p>
            <a:pPr>
              <a:buClr>
                <a:schemeClr val="tx2"/>
              </a:buClr>
            </a:pPr>
            <a:r>
              <a:rPr lang="nb-NO"/>
              <a:t>10 % rabatt på alle varer i Sikkerhetsbutikken</a:t>
            </a:r>
          </a:p>
          <a:p>
            <a:pPr>
              <a:buClr>
                <a:schemeClr val="tx2"/>
              </a:buClr>
            </a:pPr>
            <a:r>
              <a:rPr lang="nb-NO"/>
              <a:t>Les mer om </a:t>
            </a:r>
            <a:r>
              <a:rPr lang="nb-NO">
                <a:hlinkClick r:id="rId3"/>
              </a:rPr>
              <a:t>tilbudene her</a:t>
            </a:r>
            <a:endParaRPr lang="nb-NO"/>
          </a:p>
          <a:p>
            <a:pPr lvl="1"/>
            <a:endParaRPr lang="nb-NO"/>
          </a:p>
        </p:txBody>
      </p:sp>
      <p:pic>
        <p:nvPicPr>
          <p:cNvPr id="5" name="Bilde 4">
            <a:extLst>
              <a:ext uri="{FF2B5EF4-FFF2-40B4-BE49-F238E27FC236}">
                <a16:creationId xmlns:a16="http://schemas.microsoft.com/office/drawing/2014/main" id="{1B904789-FBB3-4852-B254-5BC96770015D}"/>
              </a:ext>
            </a:extLst>
          </p:cNvPr>
          <p:cNvPicPr>
            <a:picLocks noChangeAspect="1"/>
          </p:cNvPicPr>
          <p:nvPr/>
        </p:nvPicPr>
        <p:blipFill>
          <a:blip r:embed="rId4"/>
          <a:stretch>
            <a:fillRect/>
          </a:stretch>
        </p:blipFill>
        <p:spPr>
          <a:xfrm>
            <a:off x="5872824" y="1556792"/>
            <a:ext cx="4577642" cy="4870572"/>
          </a:xfrm>
          <a:prstGeom prst="rect">
            <a:avLst/>
          </a:prstGeom>
        </p:spPr>
      </p:pic>
    </p:spTree>
    <p:extLst>
      <p:ext uri="{BB962C8B-B14F-4D97-AF65-F5344CB8AC3E}">
        <p14:creationId xmlns:p14="http://schemas.microsoft.com/office/powerpoint/2010/main" val="2669031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C668620-7255-46B4-890C-FF1D0B050E8D}"/>
              </a:ext>
            </a:extLst>
          </p:cNvPr>
          <p:cNvSpPr>
            <a:spLocks noGrp="1"/>
          </p:cNvSpPr>
          <p:nvPr>
            <p:ph type="title"/>
          </p:nvPr>
        </p:nvSpPr>
        <p:spPr/>
        <p:txBody>
          <a:bodyPr>
            <a:normAutofit/>
          </a:bodyPr>
          <a:lstStyle/>
          <a:p>
            <a:pPr algn="l"/>
            <a:r>
              <a:rPr lang="nb-NO" sz="4000" dirty="0">
                <a:cs typeface="Arial"/>
              </a:rPr>
              <a:t>Nordea</a:t>
            </a:r>
          </a:p>
        </p:txBody>
      </p:sp>
      <p:sp>
        <p:nvSpPr>
          <p:cNvPr id="3" name="Plassholder for innhold 2">
            <a:extLst>
              <a:ext uri="{FF2B5EF4-FFF2-40B4-BE49-F238E27FC236}">
                <a16:creationId xmlns:a16="http://schemas.microsoft.com/office/drawing/2014/main" id="{27383ECA-376D-46FC-8DB5-F59F7185394C}"/>
              </a:ext>
            </a:extLst>
          </p:cNvPr>
          <p:cNvSpPr>
            <a:spLocks noGrp="1"/>
          </p:cNvSpPr>
          <p:nvPr>
            <p:ph idx="1"/>
          </p:nvPr>
        </p:nvSpPr>
        <p:spPr/>
        <p:txBody>
          <a:bodyPr vert="horz" lIns="91440" tIns="45720" rIns="91440" bIns="45720" rtlCol="0" anchor="t">
            <a:normAutofit/>
          </a:bodyPr>
          <a:lstStyle/>
          <a:p>
            <a:pPr>
              <a:buClr>
                <a:schemeClr val="tx2"/>
              </a:buClr>
            </a:pPr>
            <a:r>
              <a:rPr lang="nb-NO" sz="2000" dirty="0">
                <a:cs typeface="Arial"/>
              </a:rPr>
              <a:t>Som medlem av Parat har du tilgang til et av Norges beste banktilbud gjennom Nordea.</a:t>
            </a:r>
          </a:p>
          <a:p>
            <a:pPr>
              <a:buClr>
                <a:schemeClr val="tx2"/>
              </a:buClr>
            </a:pPr>
            <a:r>
              <a:rPr lang="nb-NO" sz="2000" dirty="0">
                <a:cs typeface="Arial"/>
              </a:rPr>
              <a:t>Les mer om </a:t>
            </a:r>
            <a:r>
              <a:rPr lang="nb-NO" sz="2000">
                <a:cs typeface="Arial"/>
              </a:rPr>
              <a:t>tilbudene </a:t>
            </a:r>
            <a:r>
              <a:rPr lang="nb-NO" sz="2000">
                <a:solidFill>
                  <a:srgbClr val="DD4815"/>
                </a:solidFill>
                <a:cs typeface="Arial"/>
                <a:hlinkClick r:id="rId2">
                  <a:extLst>
                    <a:ext uri="{A12FA001-AC4F-418D-AE19-62706E023703}">
                      <ahyp:hlinkClr xmlns:ahyp="http://schemas.microsoft.com/office/drawing/2018/hyperlinkcolor" val="tx"/>
                    </a:ext>
                  </a:extLst>
                </a:hlinkClick>
              </a:rPr>
              <a:t>her</a:t>
            </a:r>
            <a:endParaRPr lang="nb-NO" sz="2000" dirty="0">
              <a:solidFill>
                <a:srgbClr val="DD4815"/>
              </a:solidFill>
              <a:cs typeface="Arial"/>
            </a:endParaRPr>
          </a:p>
        </p:txBody>
      </p:sp>
      <p:pic>
        <p:nvPicPr>
          <p:cNvPr id="5" name="Bilde 4">
            <a:extLst>
              <a:ext uri="{FF2B5EF4-FFF2-40B4-BE49-F238E27FC236}">
                <a16:creationId xmlns:a16="http://schemas.microsoft.com/office/drawing/2014/main" id="{A71EA59D-D74F-5702-F913-7ADF336297AE}"/>
              </a:ext>
            </a:extLst>
          </p:cNvPr>
          <p:cNvPicPr>
            <a:picLocks noChangeAspect="1"/>
          </p:cNvPicPr>
          <p:nvPr/>
        </p:nvPicPr>
        <p:blipFill>
          <a:blip r:embed="rId3"/>
          <a:stretch>
            <a:fillRect/>
          </a:stretch>
        </p:blipFill>
        <p:spPr>
          <a:xfrm>
            <a:off x="1397569" y="2779945"/>
            <a:ext cx="9396863" cy="3528780"/>
          </a:xfrm>
          <a:prstGeom prst="rect">
            <a:avLst/>
          </a:prstGeom>
        </p:spPr>
      </p:pic>
    </p:spTree>
    <p:extLst>
      <p:ext uri="{BB962C8B-B14F-4D97-AF65-F5344CB8AC3E}">
        <p14:creationId xmlns:p14="http://schemas.microsoft.com/office/powerpoint/2010/main" val="37378630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9347602-CF42-4C5F-9D81-F7F8AD1B8BE5}"/>
              </a:ext>
            </a:extLst>
          </p:cNvPr>
          <p:cNvSpPr>
            <a:spLocks noGrp="1"/>
          </p:cNvSpPr>
          <p:nvPr>
            <p:ph type="title"/>
          </p:nvPr>
        </p:nvSpPr>
        <p:spPr/>
        <p:txBody>
          <a:bodyPr>
            <a:normAutofit/>
          </a:bodyPr>
          <a:lstStyle/>
          <a:p>
            <a:pPr algn="l"/>
            <a:r>
              <a:rPr lang="nb-NO" sz="4000"/>
              <a:t>YS Pensjon</a:t>
            </a:r>
          </a:p>
        </p:txBody>
      </p:sp>
      <p:sp>
        <p:nvSpPr>
          <p:cNvPr id="3" name="Plassholder for innhold 2">
            <a:extLst>
              <a:ext uri="{FF2B5EF4-FFF2-40B4-BE49-F238E27FC236}">
                <a16:creationId xmlns:a16="http://schemas.microsoft.com/office/drawing/2014/main" id="{74BC839B-0D4D-4AE2-9221-1E2B815332C9}"/>
              </a:ext>
            </a:extLst>
          </p:cNvPr>
          <p:cNvSpPr>
            <a:spLocks noGrp="1"/>
          </p:cNvSpPr>
          <p:nvPr>
            <p:ph idx="1"/>
          </p:nvPr>
        </p:nvSpPr>
        <p:spPr/>
        <p:txBody>
          <a:bodyPr>
            <a:normAutofit/>
          </a:bodyPr>
          <a:lstStyle/>
          <a:p>
            <a:pPr>
              <a:buClr>
                <a:schemeClr val="tx2"/>
              </a:buClr>
            </a:pPr>
            <a:r>
              <a:rPr lang="nb-NO" sz="1200" dirty="0">
                <a:solidFill>
                  <a:srgbClr val="000000"/>
                </a:solidFill>
                <a:latin typeface="Arial" panose="020B0604020202020204" pitchFamily="34" charset="0"/>
              </a:rPr>
              <a:t>Nå velger du selv hvor innskuddspensjonen din samles. Egen pensjonskonto gjør at pensjonen fra nåværende og tidligere arbeidsgivere slås sammen. Spar penger ved å flytte den til YS Pensjon. Alt på ett sted – i én konto!</a:t>
            </a:r>
            <a:br>
              <a:rPr lang="nb-NO" sz="1200" dirty="0">
                <a:solidFill>
                  <a:srgbClr val="000000"/>
                </a:solidFill>
                <a:latin typeface="Arial" panose="020B0604020202020204" pitchFamily="34" charset="0"/>
              </a:rPr>
            </a:br>
            <a:endParaRPr lang="nb-NO" sz="1200" dirty="0">
              <a:solidFill>
                <a:srgbClr val="000000"/>
              </a:solidFill>
              <a:latin typeface="Arial" panose="020B0604020202020204" pitchFamily="34" charset="0"/>
            </a:endParaRPr>
          </a:p>
          <a:p>
            <a:pPr lvl="2">
              <a:buFont typeface="Arial" panose="020B0604020202020204" pitchFamily="34" charset="0"/>
              <a:buChar char="•"/>
            </a:pPr>
            <a:r>
              <a:rPr lang="nb-NO" sz="1000" dirty="0">
                <a:solidFill>
                  <a:srgbClr val="425563"/>
                </a:solidFill>
                <a:latin typeface="Arial" panose="020B0604020202020204" pitchFamily="34" charset="0"/>
              </a:rPr>
              <a:t>Lavere kostnader gir deg mer pensjon. </a:t>
            </a:r>
          </a:p>
          <a:p>
            <a:pPr lvl="2">
              <a:buFont typeface="Arial" panose="020B0604020202020204" pitchFamily="34" charset="0"/>
              <a:buChar char="•"/>
            </a:pPr>
            <a:r>
              <a:rPr lang="nb-NO" sz="1000" dirty="0">
                <a:solidFill>
                  <a:srgbClr val="425563"/>
                </a:solidFill>
                <a:latin typeface="Arial" panose="020B0604020202020204" pitchFamily="34" charset="0"/>
              </a:rPr>
              <a:t>Du får tilgang til mobilløsningen </a:t>
            </a:r>
            <a:r>
              <a:rPr lang="nb-NO" sz="1000" dirty="0">
                <a:solidFill>
                  <a:srgbClr val="DD4815"/>
                </a:solidFill>
                <a:latin typeface="Arial" panose="020B0604020202020204" pitchFamily="34" charset="0"/>
                <a:hlinkClick r:id="rId2"/>
              </a:rPr>
              <a:t>YS Boost</a:t>
            </a:r>
            <a:r>
              <a:rPr lang="nb-NO" sz="1000" dirty="0">
                <a:solidFill>
                  <a:srgbClr val="425563"/>
                </a:solidFill>
                <a:latin typeface="Arial" panose="020B0604020202020204" pitchFamily="34" charset="0"/>
              </a:rPr>
              <a:t>.</a:t>
            </a:r>
          </a:p>
          <a:p>
            <a:pPr lvl="2">
              <a:buFont typeface="Arial" panose="020B0604020202020204" pitchFamily="34" charset="0"/>
              <a:buChar char="•"/>
            </a:pPr>
            <a:r>
              <a:rPr lang="nb-NO" sz="1000" dirty="0">
                <a:solidFill>
                  <a:srgbClr val="425563"/>
                </a:solidFill>
                <a:latin typeface="Arial" panose="020B0604020202020204" pitchFamily="34" charset="0"/>
              </a:rPr>
              <a:t>Bærekraftig sparing med god avkastning.</a:t>
            </a:r>
          </a:p>
          <a:p>
            <a:pPr lvl="2">
              <a:buFont typeface="Arial" panose="020B0604020202020204" pitchFamily="34" charset="0"/>
              <a:buChar char="•"/>
            </a:pPr>
            <a:r>
              <a:rPr lang="nb-NO" sz="1000" dirty="0">
                <a:solidFill>
                  <a:srgbClr val="425563"/>
                </a:solidFill>
                <a:latin typeface="Arial" panose="020B0604020202020204" pitchFamily="34" charset="0"/>
              </a:rPr>
              <a:t>Du får trygg forvaltning hos Nordea.</a:t>
            </a:r>
          </a:p>
          <a:p>
            <a:pPr lvl="2">
              <a:buFont typeface="Arial" panose="020B0604020202020204" pitchFamily="34" charset="0"/>
              <a:buChar char="•"/>
            </a:pPr>
            <a:r>
              <a:rPr lang="nb-NO" sz="1000" dirty="0">
                <a:solidFill>
                  <a:srgbClr val="425563"/>
                </a:solidFill>
                <a:latin typeface="Arial" panose="020B0604020202020204" pitchFamily="34" charset="0"/>
              </a:rPr>
              <a:t>Ingen administrasjonskostnader </a:t>
            </a:r>
            <a:br>
              <a:rPr lang="nb-NO" sz="1000" dirty="0">
                <a:solidFill>
                  <a:srgbClr val="425563"/>
                </a:solidFill>
                <a:latin typeface="Arial" panose="020B0604020202020204" pitchFamily="34" charset="0"/>
              </a:rPr>
            </a:br>
            <a:endParaRPr lang="nb-NO" sz="1000" dirty="0">
              <a:solidFill>
                <a:srgbClr val="425563"/>
              </a:solidFill>
              <a:latin typeface="Arial" panose="020B0604020202020204" pitchFamily="34" charset="0"/>
            </a:endParaRPr>
          </a:p>
          <a:p>
            <a:pPr>
              <a:buClr>
                <a:schemeClr val="tx2"/>
              </a:buClr>
            </a:pPr>
            <a:r>
              <a:rPr lang="nb-NO" sz="1200" dirty="0">
                <a:solidFill>
                  <a:srgbClr val="404042"/>
                </a:solidFill>
              </a:rPr>
              <a:t>Sjekk ut </a:t>
            </a:r>
            <a:br>
              <a:rPr lang="nb-NO" sz="1200" dirty="0">
                <a:solidFill>
                  <a:srgbClr val="404042"/>
                </a:solidFill>
              </a:rPr>
            </a:br>
            <a:r>
              <a:rPr lang="nb-NO" sz="1200" dirty="0">
                <a:solidFill>
                  <a:srgbClr val="DD4815"/>
                </a:solidFill>
                <a:hlinkClick r:id="rId3">
                  <a:extLst>
                    <a:ext uri="{A12FA001-AC4F-418D-AE19-62706E023703}">
                      <ahyp:hlinkClr xmlns:ahyp="http://schemas.microsoft.com/office/drawing/2018/hyperlinkcolor" val="tx"/>
                    </a:ext>
                  </a:extLst>
                </a:hlinkClick>
              </a:rPr>
              <a:t>YS Pensjon</a:t>
            </a:r>
            <a:endParaRPr lang="nb-NO" sz="1200" dirty="0">
              <a:solidFill>
                <a:srgbClr val="DD4815"/>
              </a:solidFill>
            </a:endParaRPr>
          </a:p>
        </p:txBody>
      </p:sp>
      <p:pic>
        <p:nvPicPr>
          <p:cNvPr id="1026" name="Picture 2">
            <a:extLst>
              <a:ext uri="{FF2B5EF4-FFF2-40B4-BE49-F238E27FC236}">
                <a16:creationId xmlns:a16="http://schemas.microsoft.com/office/drawing/2014/main" id="{AD456B1E-6A91-F2BF-A3A3-193D55A4BF1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64468" y="3282228"/>
            <a:ext cx="6747933" cy="27132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3520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kstSylinder 7">
            <a:extLst>
              <a:ext uri="{FF2B5EF4-FFF2-40B4-BE49-F238E27FC236}">
                <a16:creationId xmlns:a16="http://schemas.microsoft.com/office/drawing/2014/main" id="{9EFDF0AA-AD45-4FC4-B6F3-6926C77687B3}"/>
              </a:ext>
            </a:extLst>
          </p:cNvPr>
          <p:cNvSpPr txBox="1"/>
          <p:nvPr/>
        </p:nvSpPr>
        <p:spPr>
          <a:xfrm>
            <a:off x="3384551" y="5976281"/>
            <a:ext cx="8050762" cy="400110"/>
          </a:xfrm>
          <a:prstGeom prst="rect">
            <a:avLst/>
          </a:prstGeom>
          <a:noFill/>
        </p:spPr>
        <p:txBody>
          <a:bodyPr wrap="square" rtlCol="0">
            <a:spAutoFit/>
          </a:bodyPr>
          <a:lstStyle/>
          <a:p>
            <a:r>
              <a:rPr lang="nb-NO" sz="2000" i="1">
                <a:latin typeface="Arial Nova Light" panose="020B0304020202020204" pitchFamily="34" charset="0"/>
              </a:rPr>
              <a:t>Gode rabatter – penger spart! Sjekk ut </a:t>
            </a:r>
            <a:r>
              <a:rPr lang="nb-NO" sz="2000" i="1">
                <a:solidFill>
                  <a:srgbClr val="DD4815"/>
                </a:solidFill>
                <a:latin typeface="Arial Nova Light" panose="020B0304020202020204" pitchFamily="34" charset="0"/>
                <a:hlinkClick r:id="rId2">
                  <a:extLst>
                    <a:ext uri="{A12FA001-AC4F-418D-AE19-62706E023703}">
                      <ahyp:hlinkClr xmlns:ahyp="http://schemas.microsoft.com/office/drawing/2018/hyperlinkcolor" val="tx"/>
                    </a:ext>
                  </a:extLst>
                </a:hlinkClick>
              </a:rPr>
              <a:t>YS fordel</a:t>
            </a:r>
            <a:endParaRPr lang="nb-NO" sz="2000" i="1">
              <a:solidFill>
                <a:srgbClr val="DD4815"/>
              </a:solidFill>
              <a:latin typeface="Arial Nova Light" panose="020B0304020202020204" pitchFamily="34" charset="0"/>
            </a:endParaRPr>
          </a:p>
        </p:txBody>
      </p:sp>
      <p:pic>
        <p:nvPicPr>
          <p:cNvPr id="4" name="Bilde 3">
            <a:extLst>
              <a:ext uri="{FF2B5EF4-FFF2-40B4-BE49-F238E27FC236}">
                <a16:creationId xmlns:a16="http://schemas.microsoft.com/office/drawing/2014/main" id="{C86D3BA4-8AA3-EA20-301F-6FCA31C2FB5A}"/>
              </a:ext>
            </a:extLst>
          </p:cNvPr>
          <p:cNvPicPr>
            <a:picLocks noChangeAspect="1"/>
          </p:cNvPicPr>
          <p:nvPr/>
        </p:nvPicPr>
        <p:blipFill>
          <a:blip r:embed="rId3"/>
          <a:stretch>
            <a:fillRect/>
          </a:stretch>
        </p:blipFill>
        <p:spPr>
          <a:xfrm>
            <a:off x="1810027" y="1"/>
            <a:ext cx="5291261" cy="5819825"/>
          </a:xfrm>
          <a:prstGeom prst="rect">
            <a:avLst/>
          </a:prstGeom>
        </p:spPr>
      </p:pic>
    </p:spTree>
    <p:extLst>
      <p:ext uri="{BB962C8B-B14F-4D97-AF65-F5344CB8AC3E}">
        <p14:creationId xmlns:p14="http://schemas.microsoft.com/office/powerpoint/2010/main" val="22605625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pPr algn="l"/>
            <a:r>
              <a:rPr lang="nb-NO"/>
              <a:t>Driftstilskudd til medlemsgruppene</a:t>
            </a:r>
          </a:p>
        </p:txBody>
      </p:sp>
      <p:sp>
        <p:nvSpPr>
          <p:cNvPr id="3" name="Plassholder for innhold 2"/>
          <p:cNvSpPr>
            <a:spLocks noGrp="1"/>
          </p:cNvSpPr>
          <p:nvPr>
            <p:ph idx="1"/>
          </p:nvPr>
        </p:nvSpPr>
        <p:spPr/>
        <p:txBody>
          <a:bodyPr vert="horz" lIns="91440" tIns="45720" rIns="91440" bIns="45720" rtlCol="0" anchor="t">
            <a:normAutofit/>
          </a:bodyPr>
          <a:lstStyle/>
          <a:p>
            <a:pPr>
              <a:buClr>
                <a:schemeClr val="tx2"/>
              </a:buClr>
            </a:pPr>
            <a:r>
              <a:rPr lang="nb-NO" sz="2000" dirty="0"/>
              <a:t>Parat tildeler driftstilskudd til grupper som har minimum 5 medlemmer</a:t>
            </a:r>
          </a:p>
          <a:p>
            <a:pPr>
              <a:buClr>
                <a:schemeClr val="tx2"/>
              </a:buClr>
            </a:pPr>
            <a:r>
              <a:rPr lang="nb-NO" sz="2000" dirty="0"/>
              <a:t>Driftstilskuddet tildeles etter enkel søknad</a:t>
            </a:r>
          </a:p>
          <a:p>
            <a:pPr>
              <a:buClr>
                <a:schemeClr val="tx2"/>
              </a:buClr>
            </a:pPr>
            <a:r>
              <a:rPr lang="nb-NO" sz="2000" dirty="0"/>
              <a:t>Midlene skal brukes på lokale medlemsaktivitet for å skape samhold og fellesskap i gruppen</a:t>
            </a:r>
          </a:p>
          <a:p>
            <a:pPr>
              <a:buClr>
                <a:schemeClr val="tx2"/>
              </a:buClr>
            </a:pPr>
            <a:r>
              <a:rPr lang="nb-NO" sz="2000" dirty="0"/>
              <a:t>Beløpet beregnes ut fra medlemstallet pr. 1. januar hvert år</a:t>
            </a:r>
            <a:endParaRPr lang="nb-NO" sz="2000" dirty="0">
              <a:cs typeface="Arial"/>
            </a:endParaRPr>
          </a:p>
          <a:p>
            <a:pPr>
              <a:buClr>
                <a:schemeClr val="tx2"/>
              </a:buClr>
            </a:pPr>
            <a:r>
              <a:rPr lang="nb-NO" sz="2000" dirty="0"/>
              <a:t>I 2024 er driftstilskuddet kr 352 pr. medlem pr. år (Både heltid og deltidsansatte) - gruppen administrerer midlene selv</a:t>
            </a:r>
          </a:p>
          <a:p>
            <a:pPr>
              <a:buClr>
                <a:schemeClr val="tx2"/>
              </a:buClr>
            </a:pPr>
            <a:r>
              <a:rPr lang="nb-NO" sz="2000" dirty="0"/>
              <a:t>Søknadsfrist 1. mars med utbetaling i april</a:t>
            </a:r>
          </a:p>
          <a:p>
            <a:pPr>
              <a:buClr>
                <a:schemeClr val="tx2"/>
              </a:buClr>
            </a:pPr>
            <a:r>
              <a:rPr lang="nb-NO" sz="2000" dirty="0"/>
              <a:t>Det er mulig å søke om ekstra midler til spesielle formål, f.eks. rekrutteringsaktiviteter</a:t>
            </a:r>
          </a:p>
          <a:p>
            <a:pPr>
              <a:buClr>
                <a:schemeClr val="tx2"/>
              </a:buClr>
            </a:pPr>
            <a:r>
              <a:rPr lang="nb-NO" sz="2000" dirty="0"/>
              <a:t>Søknadsskjemaet finner du ved å logge inn på </a:t>
            </a:r>
            <a:r>
              <a:rPr lang="nb-NO" sz="2000" dirty="0">
                <a:solidFill>
                  <a:srgbClr val="DD4815"/>
                </a:solidFill>
                <a:hlinkClick r:id="rId3">
                  <a:extLst>
                    <a:ext uri="{A12FA001-AC4F-418D-AE19-62706E023703}">
                      <ahyp:hlinkClr xmlns:ahyp="http://schemas.microsoft.com/office/drawing/2018/hyperlinkcolor" val="tx"/>
                    </a:ext>
                  </a:extLst>
                </a:hlinkClick>
              </a:rPr>
              <a:t>Min side</a:t>
            </a:r>
            <a:endParaRPr lang="nb-NO" sz="2000" dirty="0">
              <a:solidFill>
                <a:srgbClr val="DD4815"/>
              </a:solidFill>
            </a:endParaRPr>
          </a:p>
          <a:p>
            <a:pPr marL="0" indent="0">
              <a:buNone/>
            </a:pPr>
            <a:endParaRPr lang="nb-NO" dirty="0"/>
          </a:p>
        </p:txBody>
      </p:sp>
    </p:spTree>
    <p:extLst>
      <p:ext uri="{BB962C8B-B14F-4D97-AF65-F5344CB8AC3E}">
        <p14:creationId xmlns:p14="http://schemas.microsoft.com/office/powerpoint/2010/main" val="9920998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pPr algn="l"/>
            <a:r>
              <a:rPr lang="nb-NO" sz="4000"/>
              <a:t>Hva koster det å være medlem?</a:t>
            </a:r>
          </a:p>
        </p:txBody>
      </p:sp>
      <p:sp>
        <p:nvSpPr>
          <p:cNvPr id="3" name="Plassholder for innhold 2"/>
          <p:cNvSpPr>
            <a:spLocks noGrp="1"/>
          </p:cNvSpPr>
          <p:nvPr>
            <p:ph idx="1"/>
          </p:nvPr>
        </p:nvSpPr>
        <p:spPr>
          <a:xfrm>
            <a:off x="1884921" y="1521798"/>
            <a:ext cx="8422158" cy="4065351"/>
          </a:xfrm>
        </p:spPr>
        <p:txBody>
          <a:bodyPr vert="horz" lIns="91440" tIns="45720" rIns="91440" bIns="45720" rtlCol="0" anchor="t">
            <a:normAutofit/>
          </a:bodyPr>
          <a:lstStyle/>
          <a:p>
            <a:pPr>
              <a:buClr>
                <a:schemeClr val="tx2"/>
              </a:buClr>
            </a:pPr>
            <a:r>
              <a:rPr lang="nb-NO" sz="2000" dirty="0"/>
              <a:t>Fra 1. januar 2025 er kontingenten 1,2 % av brutto lønn og faste tillegg (ikke av overtid og variable tillegg), maksimalt kr 589 pr. måned</a:t>
            </a:r>
          </a:p>
          <a:p>
            <a:pPr>
              <a:buClr>
                <a:schemeClr val="tx2"/>
              </a:buClr>
            </a:pPr>
            <a:r>
              <a:rPr lang="nb-NO" sz="2000" dirty="0"/>
              <a:t>Medlemmer av Parats underorganisasjoner betaler 1,4 % av brutto lønn og faste tillegg (ikke overtid og variable tillegg), maksimalt kr 689 pr. måned</a:t>
            </a:r>
          </a:p>
          <a:p>
            <a:pPr>
              <a:buClr>
                <a:schemeClr val="tx2"/>
              </a:buClr>
            </a:pPr>
            <a:r>
              <a:rPr lang="nb-NO" sz="2000" dirty="0"/>
              <a:t>Pensjonister og ikke yrkesaktive medlemmer betaler kr 589 pr. år</a:t>
            </a:r>
            <a:endParaRPr lang="nb-NO" sz="2000" dirty="0">
              <a:cs typeface="Arial"/>
            </a:endParaRPr>
          </a:p>
          <a:p>
            <a:pPr>
              <a:buClr>
                <a:schemeClr val="tx2"/>
              </a:buClr>
            </a:pPr>
            <a:r>
              <a:rPr lang="nb-NO" sz="2000" dirty="0"/>
              <a:t>Lærlinger, elever i videregående og studenter betaler ikke kontingent</a:t>
            </a:r>
          </a:p>
        </p:txBody>
      </p:sp>
      <p:sp>
        <p:nvSpPr>
          <p:cNvPr id="4" name="Plassholder for lysbildenummer 3"/>
          <p:cNvSpPr>
            <a:spLocks noGrp="1"/>
          </p:cNvSpPr>
          <p:nvPr>
            <p:ph type="sldNum" sz="quarter" idx="4294967295"/>
          </p:nvPr>
        </p:nvSpPr>
        <p:spPr>
          <a:xfrm>
            <a:off x="8269758" y="6322124"/>
            <a:ext cx="2133600" cy="239928"/>
          </a:xfrm>
          <a:prstGeom prst="rect">
            <a:avLst/>
          </a:prstGeom>
        </p:spPr>
        <p:txBody>
          <a:bodyPr/>
          <a:lstStyle/>
          <a:p>
            <a:r>
              <a:rPr lang="nb-NO"/>
              <a:t> side </a:t>
            </a:r>
            <a:fld id="{ED770888-5CD5-754C-8CE0-01FF37B2D518}" type="slidenum">
              <a:rPr lang="nb-NO" smtClean="0"/>
              <a:pPr/>
              <a:t>28</a:t>
            </a:fld>
            <a:endParaRPr lang="nb-NO"/>
          </a:p>
        </p:txBody>
      </p:sp>
    </p:spTree>
    <p:extLst>
      <p:ext uri="{BB962C8B-B14F-4D97-AF65-F5344CB8AC3E}">
        <p14:creationId xmlns:p14="http://schemas.microsoft.com/office/powerpoint/2010/main" val="20311621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EA99C90-6E8B-4ED8-9F23-1D8742E9F350}"/>
              </a:ext>
            </a:extLst>
          </p:cNvPr>
          <p:cNvSpPr txBox="1">
            <a:spLocks noChangeArrowheads="1"/>
          </p:cNvSpPr>
          <p:nvPr/>
        </p:nvSpPr>
        <p:spPr>
          <a:xfrm>
            <a:off x="1971974" y="2296203"/>
            <a:ext cx="7787208" cy="3993307"/>
          </a:xfrm>
          <a:prstGeom prst="rect">
            <a:avLst/>
          </a:prstGeom>
        </p:spPr>
        <p:txBody>
          <a:bodyPr vert="horz" lIns="91440" tIns="45720" rIns="91440" bIns="45720" rtlCol="0" anchor="t">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nb-NO" sz="1800" dirty="0"/>
              <a:t>Maks kontingent for 2024 er kr 558 pr. måned</a:t>
            </a:r>
            <a:br>
              <a:rPr lang="nb-NO" sz="1800" dirty="0"/>
            </a:br>
            <a:endParaRPr lang="nb-NO" sz="1800" dirty="0"/>
          </a:p>
          <a:p>
            <a:r>
              <a:rPr lang="nb-NO" sz="1800" dirty="0">
                <a:solidFill>
                  <a:srgbClr val="425563"/>
                </a:solidFill>
              </a:rPr>
              <a:t>Kontingenten du betaler er fradragsberettiget på selvangivelsen. Det betyr at du hvert år kan trekke fra opp til 8000 kroner på din selvangivelse. </a:t>
            </a:r>
            <a:br>
              <a:rPr lang="nb-NO" sz="1800" dirty="0">
                <a:solidFill>
                  <a:srgbClr val="425563"/>
                </a:solidFill>
              </a:rPr>
            </a:br>
            <a:endParaRPr lang="nb-NO" sz="1800" dirty="0">
              <a:solidFill>
                <a:srgbClr val="425563"/>
              </a:solidFill>
            </a:endParaRPr>
          </a:p>
          <a:p>
            <a:r>
              <a:rPr lang="nb-NO" sz="1800" dirty="0">
                <a:solidFill>
                  <a:srgbClr val="425563"/>
                </a:solidFill>
              </a:rPr>
              <a:t>Hvis du betaler maksimal kontingent, </a:t>
            </a:r>
            <a:r>
              <a:rPr lang="nb-NO" sz="1800" dirty="0" err="1">
                <a:solidFill>
                  <a:srgbClr val="425563"/>
                </a:solidFill>
              </a:rPr>
              <a:t>dvs</a:t>
            </a:r>
            <a:r>
              <a:rPr lang="nb-NO" sz="1800" dirty="0">
                <a:solidFill>
                  <a:srgbClr val="425563"/>
                </a:solidFill>
              </a:rPr>
              <a:t> kr 6696 i året, kan hele beløpet trekkes fra på skatten. </a:t>
            </a:r>
            <a:r>
              <a:rPr lang="nb-NO" sz="1800" dirty="0"/>
              <a:t>28 % av dette utgjør 1 875 pr år, eller </a:t>
            </a:r>
            <a:br>
              <a:rPr lang="nb-NO" sz="1800" dirty="0"/>
            </a:br>
            <a:r>
              <a:rPr lang="nb-NO" sz="1800" dirty="0"/>
              <a:t>kr 156 pr. måned</a:t>
            </a:r>
            <a:br>
              <a:rPr lang="nb-NO" sz="1800" dirty="0"/>
            </a:br>
            <a:endParaRPr lang="nb-NO" sz="1800" dirty="0"/>
          </a:p>
          <a:p>
            <a:r>
              <a:rPr lang="nb-NO" sz="1800" dirty="0"/>
              <a:t>Medlemskapet koster </a:t>
            </a:r>
            <a:r>
              <a:rPr lang="nb-NO" sz="1800" i="1" dirty="0">
                <a:solidFill>
                  <a:srgbClr val="DD4815"/>
                </a:solidFill>
              </a:rPr>
              <a:t>egentlig</a:t>
            </a:r>
            <a:r>
              <a:rPr lang="nb-NO" sz="1800" dirty="0"/>
              <a:t> kr 402 pr. måned </a:t>
            </a:r>
            <a:br>
              <a:rPr lang="nb-NO" sz="1800" dirty="0"/>
            </a:br>
            <a:r>
              <a:rPr lang="nb-NO" sz="1800" dirty="0"/>
              <a:t>(kr 558 – kr 156 = kr 402)  </a:t>
            </a:r>
            <a:br>
              <a:rPr lang="nb-NO" sz="1800" dirty="0"/>
            </a:br>
            <a:endParaRPr lang="nb-NO" sz="1800" b="1" u="sng" dirty="0"/>
          </a:p>
        </p:txBody>
      </p:sp>
      <p:sp>
        <p:nvSpPr>
          <p:cNvPr id="5" name="Rectangle 2">
            <a:extLst>
              <a:ext uri="{FF2B5EF4-FFF2-40B4-BE49-F238E27FC236}">
                <a16:creationId xmlns:a16="http://schemas.microsoft.com/office/drawing/2014/main" id="{998E3341-FFD7-4BA1-9C2E-7F6024BF0583}"/>
              </a:ext>
            </a:extLst>
          </p:cNvPr>
          <p:cNvSpPr>
            <a:spLocks noGrp="1" noChangeArrowheads="1"/>
          </p:cNvSpPr>
          <p:nvPr>
            <p:ph type="title"/>
          </p:nvPr>
        </p:nvSpPr>
        <p:spPr>
          <a:xfrm>
            <a:off x="2087798" y="857250"/>
            <a:ext cx="8089314" cy="1068425"/>
          </a:xfrm>
        </p:spPr>
        <p:txBody>
          <a:bodyPr>
            <a:noAutofit/>
          </a:bodyPr>
          <a:lstStyle/>
          <a:p>
            <a:pPr algn="l"/>
            <a:r>
              <a:rPr lang="nb-NO" sz="4000" dirty="0"/>
              <a:t>Hva koster det </a:t>
            </a:r>
            <a:r>
              <a:rPr lang="nb-NO" sz="4000" i="1" dirty="0">
                <a:solidFill>
                  <a:srgbClr val="DD4815"/>
                </a:solidFill>
              </a:rPr>
              <a:t>egentlig (2024)</a:t>
            </a:r>
            <a:r>
              <a:rPr lang="nb-NO" sz="4000" dirty="0"/>
              <a:t>?</a:t>
            </a:r>
          </a:p>
        </p:txBody>
      </p:sp>
    </p:spTree>
    <p:extLst>
      <p:ext uri="{BB962C8B-B14F-4D97-AF65-F5344CB8AC3E}">
        <p14:creationId xmlns:p14="http://schemas.microsoft.com/office/powerpoint/2010/main" val="24574295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9388AB86-D66A-43D1-B91A-4D3A7FE305FE}"/>
              </a:ext>
            </a:extLst>
          </p:cNvPr>
          <p:cNvPicPr>
            <a:picLocks noChangeAspect="1"/>
          </p:cNvPicPr>
          <p:nvPr/>
        </p:nvPicPr>
        <p:blipFill rotWithShape="1">
          <a:blip r:embed="rId3"/>
          <a:srcRect t="7182" b="8383"/>
          <a:stretch/>
        </p:blipFill>
        <p:spPr>
          <a:xfrm>
            <a:off x="1723624" y="2675824"/>
            <a:ext cx="8155104" cy="3624442"/>
          </a:xfrm>
          <a:prstGeom prst="rect">
            <a:avLst/>
          </a:prstGeom>
        </p:spPr>
      </p:pic>
      <p:sp>
        <p:nvSpPr>
          <p:cNvPr id="2" name="Tittel 1">
            <a:extLst>
              <a:ext uri="{FF2B5EF4-FFF2-40B4-BE49-F238E27FC236}">
                <a16:creationId xmlns:a16="http://schemas.microsoft.com/office/drawing/2014/main" id="{2332FF4B-B047-4999-B6B2-C6457CBE1EBD}"/>
              </a:ext>
            </a:extLst>
          </p:cNvPr>
          <p:cNvSpPr>
            <a:spLocks noGrp="1"/>
          </p:cNvSpPr>
          <p:nvPr>
            <p:ph type="title"/>
          </p:nvPr>
        </p:nvSpPr>
        <p:spPr/>
        <p:txBody>
          <a:bodyPr/>
          <a:lstStyle/>
          <a:p>
            <a:pPr algn="l"/>
            <a:endParaRPr lang="nb-NO"/>
          </a:p>
        </p:txBody>
      </p:sp>
      <p:sp>
        <p:nvSpPr>
          <p:cNvPr id="3" name="Plassholder for innhold 2">
            <a:extLst>
              <a:ext uri="{FF2B5EF4-FFF2-40B4-BE49-F238E27FC236}">
                <a16:creationId xmlns:a16="http://schemas.microsoft.com/office/drawing/2014/main" id="{BAAF5708-6548-481D-B3D1-F15C67BD1CE1}"/>
              </a:ext>
            </a:extLst>
          </p:cNvPr>
          <p:cNvSpPr>
            <a:spLocks noGrp="1"/>
          </p:cNvSpPr>
          <p:nvPr>
            <p:ph idx="1"/>
          </p:nvPr>
        </p:nvSpPr>
        <p:spPr>
          <a:xfrm>
            <a:off x="1981201" y="1282889"/>
            <a:ext cx="7570269" cy="4708525"/>
          </a:xfrm>
        </p:spPr>
        <p:txBody>
          <a:bodyPr vert="horz" lIns="91440" tIns="45720" rIns="91440" bIns="45720" rtlCol="0" anchor="t">
            <a:normAutofit/>
          </a:bodyPr>
          <a:lstStyle/>
          <a:p>
            <a:pPr marL="0" indent="0" algn="ctr">
              <a:buNone/>
            </a:pPr>
            <a:r>
              <a:rPr lang="nb-NO" sz="2000" dirty="0">
                <a:solidFill>
                  <a:srgbClr val="DD4815"/>
                </a:solidFill>
              </a:rPr>
              <a:t>Parat for deg </a:t>
            </a:r>
            <a:r>
              <a:rPr lang="nb-NO" sz="2000" dirty="0"/>
              <a:t>– gjennom hele ditt yrkesaktive liv</a:t>
            </a:r>
          </a:p>
          <a:p>
            <a:pPr marL="0" indent="0" algn="ctr">
              <a:buNone/>
            </a:pPr>
            <a:r>
              <a:rPr lang="nb-NO" sz="2000" dirty="0">
                <a:solidFill>
                  <a:srgbClr val="DD4815"/>
                </a:solidFill>
              </a:rPr>
              <a:t>Parat for deg </a:t>
            </a:r>
            <a:r>
              <a:rPr lang="nb-NO" sz="2000" dirty="0"/>
              <a:t>– uansett yrke, bransje eller sektor</a:t>
            </a:r>
          </a:p>
          <a:p>
            <a:pPr marL="0" indent="0" algn="ctr">
              <a:buNone/>
            </a:pPr>
            <a:r>
              <a:rPr lang="nb-NO" sz="2000" dirty="0">
                <a:solidFill>
                  <a:srgbClr val="DD4815"/>
                </a:solidFill>
              </a:rPr>
              <a:t>Parat for deg </a:t>
            </a:r>
            <a:r>
              <a:rPr lang="nb-NO" sz="2000" dirty="0"/>
              <a:t>– når du trenger det</a:t>
            </a:r>
          </a:p>
          <a:p>
            <a:pPr marL="0" indent="0" algn="ctr">
              <a:buNone/>
            </a:pPr>
            <a:endParaRPr lang="nb-NO" sz="2000" dirty="0"/>
          </a:p>
          <a:p>
            <a:pPr marL="0" indent="0" algn="ctr">
              <a:buNone/>
            </a:pPr>
            <a:endParaRPr lang="nb-NO" sz="2000" dirty="0"/>
          </a:p>
          <a:p>
            <a:pPr marL="0" indent="0" algn="ctr">
              <a:buNone/>
            </a:pPr>
            <a:endParaRPr lang="nb-NO" sz="2000" dirty="0"/>
          </a:p>
          <a:p>
            <a:pPr marL="0" indent="0" algn="ctr">
              <a:buNone/>
            </a:pPr>
            <a:endParaRPr lang="nb-NO" sz="2000" dirty="0"/>
          </a:p>
          <a:p>
            <a:pPr marL="0" indent="0" algn="ctr">
              <a:buNone/>
            </a:pPr>
            <a:endParaRPr lang="nb-NO" sz="2000" dirty="0"/>
          </a:p>
          <a:p>
            <a:pPr marL="0" indent="0" algn="ctr">
              <a:buNone/>
            </a:pPr>
            <a:endParaRPr lang="nb-NO" sz="2000" dirty="0"/>
          </a:p>
          <a:p>
            <a:pPr marL="0" indent="0" algn="r">
              <a:buNone/>
            </a:pPr>
            <a:r>
              <a:rPr lang="nb-NO" sz="4800" b="1" dirty="0">
                <a:solidFill>
                  <a:srgbClr val="DD4815"/>
                </a:solidFill>
                <a:latin typeface="Arial Nova Light" panose="020B0304020202020204" pitchFamily="34" charset="0"/>
                <a:hlinkClick r:id="rId4">
                  <a:extLst>
                    <a:ext uri="{A12FA001-AC4F-418D-AE19-62706E023703}">
                      <ahyp:hlinkClr xmlns:ahyp="http://schemas.microsoft.com/office/drawing/2018/hyperlinkcolor" val="tx"/>
                    </a:ext>
                  </a:extLst>
                </a:hlinkClick>
              </a:rPr>
              <a:t>Vi er Parat!</a:t>
            </a:r>
            <a:endParaRPr lang="nb-NO" sz="4800" b="1" dirty="0">
              <a:solidFill>
                <a:srgbClr val="DD4815"/>
              </a:solidFill>
              <a:latin typeface="Arial Nova Light" panose="020B0304020202020204" pitchFamily="34" charset="0"/>
            </a:endParaRPr>
          </a:p>
        </p:txBody>
      </p:sp>
    </p:spTree>
    <p:extLst>
      <p:ext uri="{BB962C8B-B14F-4D97-AF65-F5344CB8AC3E}">
        <p14:creationId xmlns:p14="http://schemas.microsoft.com/office/powerpoint/2010/main" val="19536775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4DD1F312-6719-47D8-BF36-D9037A4437AA}"/>
              </a:ext>
            </a:extLst>
          </p:cNvPr>
          <p:cNvPicPr>
            <a:picLocks noChangeAspect="1"/>
          </p:cNvPicPr>
          <p:nvPr/>
        </p:nvPicPr>
        <p:blipFill>
          <a:blip r:embed="rId3"/>
          <a:stretch>
            <a:fillRect/>
          </a:stretch>
        </p:blipFill>
        <p:spPr>
          <a:xfrm>
            <a:off x="4767715" y="1663820"/>
            <a:ext cx="5900287" cy="3514039"/>
          </a:xfrm>
          <a:prstGeom prst="rect">
            <a:avLst/>
          </a:prstGeom>
        </p:spPr>
      </p:pic>
      <p:sp>
        <p:nvSpPr>
          <p:cNvPr id="278530" name="Rectangle 2"/>
          <p:cNvSpPr>
            <a:spLocks noGrp="1" noChangeArrowheads="1"/>
          </p:cNvSpPr>
          <p:nvPr>
            <p:ph type="title"/>
          </p:nvPr>
        </p:nvSpPr>
        <p:spPr/>
        <p:txBody>
          <a:bodyPr>
            <a:normAutofit/>
          </a:bodyPr>
          <a:lstStyle/>
          <a:p>
            <a:pPr algn="l"/>
            <a:r>
              <a:rPr lang="nb-NO" sz="4000"/>
              <a:t>Parat for deg!</a:t>
            </a:r>
          </a:p>
        </p:txBody>
      </p:sp>
      <p:sp>
        <p:nvSpPr>
          <p:cNvPr id="278531" name="Rectangle 3"/>
          <p:cNvSpPr>
            <a:spLocks noGrp="1" noChangeArrowheads="1"/>
          </p:cNvSpPr>
          <p:nvPr>
            <p:ph type="body" idx="1"/>
          </p:nvPr>
        </p:nvSpPr>
        <p:spPr>
          <a:xfrm>
            <a:off x="1766596" y="1600201"/>
            <a:ext cx="4011770" cy="4525963"/>
          </a:xfrm>
        </p:spPr>
        <p:txBody>
          <a:bodyPr vert="horz" lIns="91440" tIns="45720" rIns="91440" bIns="45720" rtlCol="0" anchor="t">
            <a:normAutofit/>
          </a:bodyPr>
          <a:lstStyle/>
          <a:p>
            <a:pPr>
              <a:buClr>
                <a:schemeClr val="tx2"/>
              </a:buClr>
            </a:pPr>
            <a:r>
              <a:rPr lang="nb-NO" sz="2000" dirty="0"/>
              <a:t>Partipolitisk uavhengige</a:t>
            </a:r>
          </a:p>
          <a:p>
            <a:pPr>
              <a:buClr>
                <a:schemeClr val="tx2"/>
              </a:buClr>
            </a:pPr>
            <a:r>
              <a:rPr lang="nb-NO" sz="2000" dirty="0"/>
              <a:t>Hjelp når du trenger det</a:t>
            </a:r>
          </a:p>
          <a:p>
            <a:pPr>
              <a:buClr>
                <a:schemeClr val="tx2"/>
              </a:buClr>
            </a:pPr>
            <a:r>
              <a:rPr lang="nb-NO" sz="2000" dirty="0"/>
              <a:t>Gode medlemsfordeler</a:t>
            </a:r>
          </a:p>
          <a:p>
            <a:pPr>
              <a:buClr>
                <a:schemeClr val="tx2"/>
              </a:buClr>
            </a:pPr>
            <a:r>
              <a:rPr lang="nb-NO" sz="2000" dirty="0"/>
              <a:t>Konkurransedyktig </a:t>
            </a:r>
            <a:br>
              <a:rPr lang="nb-NO" sz="2000" dirty="0"/>
            </a:br>
            <a:r>
              <a:rPr lang="nb-NO" sz="2000" dirty="0"/>
              <a:t>kontingent</a:t>
            </a:r>
            <a:endParaRPr lang="nb-NO" sz="2000" b="1" dirty="0"/>
          </a:p>
          <a:p>
            <a:endParaRPr lang="nb-NO" sz="2000" dirty="0"/>
          </a:p>
          <a:p>
            <a:pPr>
              <a:buNone/>
            </a:pPr>
            <a:endParaRPr lang="nb-NO" sz="2000" dirty="0"/>
          </a:p>
        </p:txBody>
      </p:sp>
      <p:sp>
        <p:nvSpPr>
          <p:cNvPr id="5" name="Rectangle 3">
            <a:extLst>
              <a:ext uri="{FF2B5EF4-FFF2-40B4-BE49-F238E27FC236}">
                <a16:creationId xmlns:a16="http://schemas.microsoft.com/office/drawing/2014/main" id="{5B710B89-D992-4B76-83EE-157DC688A1F0}"/>
              </a:ext>
            </a:extLst>
          </p:cNvPr>
          <p:cNvSpPr txBox="1">
            <a:spLocks noChangeArrowheads="1"/>
          </p:cNvSpPr>
          <p:nvPr/>
        </p:nvSpPr>
        <p:spPr>
          <a:xfrm>
            <a:off x="3937017" y="4827559"/>
            <a:ext cx="6360411" cy="1298604"/>
          </a:xfrm>
          <a:prstGeom prst="rect">
            <a:avLst/>
          </a:prstGeom>
        </p:spPr>
        <p:txBody>
          <a:bodyPr vert="horz" lIns="91440" tIns="45720" rIns="91440" bIns="45720" rtlCol="0" anchor="t">
            <a:normAutofit fontScale="925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buNone/>
            </a:pPr>
            <a:r>
              <a:rPr lang="nb-NO" sz="2200">
                <a:latin typeface="Arial Nova Light" panose="020B0304020202020204" pitchFamily="34" charset="0"/>
              </a:rPr>
              <a:t>tel: 482 10 100</a:t>
            </a:r>
            <a:br>
              <a:rPr lang="nb-NO" sz="2200">
                <a:latin typeface="Arial Nova Light" panose="020B0304020202020204" pitchFamily="34" charset="0"/>
              </a:rPr>
            </a:br>
            <a:r>
              <a:rPr lang="nb-NO" sz="2200">
                <a:latin typeface="Arial Nova Light" panose="020B0304020202020204" pitchFamily="34" charset="0"/>
              </a:rPr>
              <a:t>e-post: </a:t>
            </a:r>
            <a:r>
              <a:rPr lang="nb-NO" sz="2200">
                <a:solidFill>
                  <a:srgbClr val="DD4815"/>
                </a:solidFill>
                <a:latin typeface="Arial Nova Light" panose="020B0304020202020204" pitchFamily="34" charset="0"/>
                <a:hlinkClick r:id="rId4">
                  <a:extLst>
                    <a:ext uri="{A12FA001-AC4F-418D-AE19-62706E023703}">
                      <ahyp:hlinkClr xmlns:ahyp="http://schemas.microsoft.com/office/drawing/2018/hyperlinkcolor" val="tx"/>
                    </a:ext>
                  </a:extLst>
                </a:hlinkClick>
              </a:rPr>
              <a:t>post@parat.com</a:t>
            </a:r>
            <a:endParaRPr lang="nb-NO" sz="2200">
              <a:solidFill>
                <a:srgbClr val="DD4815"/>
              </a:solidFill>
              <a:latin typeface="Arial Nova Light" panose="020B0304020202020204" pitchFamily="34" charset="0"/>
            </a:endParaRPr>
          </a:p>
          <a:p>
            <a:pPr marL="0" indent="0" algn="r">
              <a:buNone/>
            </a:pPr>
            <a:r>
              <a:rPr lang="nb-NO" sz="2200">
                <a:latin typeface="Arial Nova Light" panose="020B0304020202020204" pitchFamily="34" charset="0"/>
              </a:rPr>
              <a:t>Lakkegata 23</a:t>
            </a:r>
            <a:br>
              <a:rPr lang="nb-NO" sz="2200">
                <a:latin typeface="Arial Nova Light" panose="020B0304020202020204" pitchFamily="34" charset="0"/>
              </a:rPr>
            </a:br>
            <a:r>
              <a:rPr lang="nb-NO" sz="2200">
                <a:latin typeface="Arial Nova Light" panose="020B0304020202020204" pitchFamily="34" charset="0"/>
              </a:rPr>
              <a:t>Postboks 9029 Grønland, 0133 Oslo</a:t>
            </a:r>
            <a:endParaRPr lang="nb-NO" sz="2200">
              <a:latin typeface="Arial Nova Light" panose="020B0304020202020204" pitchFamily="34" charset="0"/>
              <a:cs typeface="Arial"/>
            </a:endParaRPr>
          </a:p>
          <a:p>
            <a:pPr algn="r">
              <a:buFontTx/>
              <a:buNone/>
            </a:pPr>
            <a:endParaRPr lang="nb-NO" sz="2000" b="1"/>
          </a:p>
          <a:p>
            <a:endParaRPr lang="nb-NO" sz="2000"/>
          </a:p>
          <a:p>
            <a:pPr>
              <a:buFontTx/>
              <a:buNone/>
            </a:pPr>
            <a:endParaRPr lang="nb-NO" sz="2000"/>
          </a:p>
        </p:txBody>
      </p:sp>
    </p:spTree>
    <p:extLst>
      <p:ext uri="{BB962C8B-B14F-4D97-AF65-F5344CB8AC3E}">
        <p14:creationId xmlns:p14="http://schemas.microsoft.com/office/powerpoint/2010/main" val="5812028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pPr algn="l"/>
            <a:r>
              <a:rPr lang="nb-NO" sz="4000"/>
              <a:t>Parat – et forbund i YS</a:t>
            </a:r>
          </a:p>
        </p:txBody>
      </p:sp>
      <p:sp>
        <p:nvSpPr>
          <p:cNvPr id="3" name="Plassholder for innhold 2"/>
          <p:cNvSpPr>
            <a:spLocks noGrp="1"/>
          </p:cNvSpPr>
          <p:nvPr>
            <p:ph idx="1"/>
          </p:nvPr>
        </p:nvSpPr>
        <p:spPr>
          <a:xfrm>
            <a:off x="1996037" y="1598112"/>
            <a:ext cx="5794756" cy="4624304"/>
          </a:xfrm>
        </p:spPr>
        <p:txBody>
          <a:bodyPr vert="horz" lIns="91440" tIns="45720" rIns="91440" bIns="45720" rtlCol="0" anchor="t">
            <a:normAutofit/>
          </a:bodyPr>
          <a:lstStyle/>
          <a:p>
            <a:pPr marL="342900" lvl="1" indent="-342900">
              <a:lnSpc>
                <a:spcPct val="90000"/>
              </a:lnSpc>
              <a:spcBef>
                <a:spcPts val="1200"/>
              </a:spcBef>
              <a:buClr>
                <a:schemeClr val="tx2"/>
              </a:buClr>
              <a:buFont typeface="Arial" panose="020B0604020202020204" pitchFamily="34" charset="0"/>
              <a:buChar char="•"/>
            </a:pPr>
            <a:r>
              <a:rPr lang="nb-NO" sz="2000" dirty="0"/>
              <a:t>YS (</a:t>
            </a:r>
            <a:r>
              <a:rPr lang="nb-NO" sz="2000" dirty="0">
                <a:solidFill>
                  <a:srgbClr val="4D5156"/>
                </a:solidFill>
              </a:rPr>
              <a:t>Yrkesorganisasjonenes Sentralforbund) er e</a:t>
            </a:r>
            <a:r>
              <a:rPr lang="nb-NO" sz="2000" dirty="0"/>
              <a:t>n partipolitisk uavhengig hovedorganisasjon for arbeidstakere</a:t>
            </a:r>
          </a:p>
          <a:p>
            <a:pPr marL="342900" lvl="1" indent="-342900">
              <a:lnSpc>
                <a:spcPct val="90000"/>
              </a:lnSpc>
              <a:spcBef>
                <a:spcPts val="1200"/>
              </a:spcBef>
              <a:buClr>
                <a:schemeClr val="tx2"/>
              </a:buClr>
              <a:buFont typeface="Arial" panose="020B0604020202020204" pitchFamily="34" charset="0"/>
              <a:buChar char="•"/>
            </a:pPr>
            <a:r>
              <a:rPr lang="nb-NO" sz="2000" dirty="0"/>
              <a:t>YS ble etablert 18. januar 1977 og består av 10 forskjellige forbund </a:t>
            </a:r>
            <a:endParaRPr lang="nb-NO" sz="2000" dirty="0">
              <a:cs typeface="Arial"/>
            </a:endParaRPr>
          </a:p>
          <a:p>
            <a:pPr marL="342900" lvl="1" indent="-342900">
              <a:lnSpc>
                <a:spcPct val="90000"/>
              </a:lnSpc>
              <a:spcBef>
                <a:spcPts val="1200"/>
              </a:spcBef>
              <a:buClr>
                <a:schemeClr val="tx2"/>
              </a:buClr>
              <a:buFont typeface="Arial" panose="020B0604020202020204" pitchFamily="34" charset="0"/>
              <a:buChar char="•"/>
            </a:pPr>
            <a:r>
              <a:rPr lang="nb-NO" sz="2000" dirty="0"/>
              <a:t>YS forbundene har til sammen over 215.000 medlemmer innenfor alle sektorene i arbeidslivet.</a:t>
            </a:r>
          </a:p>
          <a:p>
            <a:pPr marL="0" indent="0">
              <a:lnSpc>
                <a:spcPct val="90000"/>
              </a:lnSpc>
              <a:buNone/>
            </a:pPr>
            <a:endParaRPr lang="nb-NO" dirty="0"/>
          </a:p>
          <a:p>
            <a:endParaRPr lang="nb-NO" dirty="0"/>
          </a:p>
        </p:txBody>
      </p:sp>
      <p:pic>
        <p:nvPicPr>
          <p:cNvPr id="5" name="Bilde 4" descr="Et bilde som inneholder tekst, vektorgrafikk, utklipp, tallerken&#10;&#10;Automatisk generert beskrivelse">
            <a:extLst>
              <a:ext uri="{FF2B5EF4-FFF2-40B4-BE49-F238E27FC236}">
                <a16:creationId xmlns:a16="http://schemas.microsoft.com/office/drawing/2014/main" id="{8373E00A-EA07-4F51-A3A0-57512C4C4316}"/>
              </a:ext>
            </a:extLst>
          </p:cNvPr>
          <p:cNvPicPr>
            <a:picLocks noChangeAspect="1"/>
          </p:cNvPicPr>
          <p:nvPr/>
        </p:nvPicPr>
        <p:blipFill>
          <a:blip r:embed="rId3"/>
          <a:stretch>
            <a:fillRect/>
          </a:stretch>
        </p:blipFill>
        <p:spPr>
          <a:xfrm>
            <a:off x="8711548" y="4167061"/>
            <a:ext cx="1614205" cy="1838579"/>
          </a:xfrm>
          <a:prstGeom prst="rect">
            <a:avLst/>
          </a:prstGeom>
        </p:spPr>
      </p:pic>
    </p:spTree>
    <p:extLst>
      <p:ext uri="{BB962C8B-B14F-4D97-AF65-F5344CB8AC3E}">
        <p14:creationId xmlns:p14="http://schemas.microsoft.com/office/powerpoint/2010/main" val="38748778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Autofit/>
          </a:bodyPr>
          <a:lstStyle/>
          <a:p>
            <a:pPr algn="l"/>
            <a:r>
              <a:rPr lang="nb-NO" sz="4000"/>
              <a:t>Parat – for medlemmene</a:t>
            </a:r>
          </a:p>
        </p:txBody>
      </p:sp>
      <p:sp>
        <p:nvSpPr>
          <p:cNvPr id="3" name="Plassholder for innhold 2"/>
          <p:cNvSpPr>
            <a:spLocks noGrp="1"/>
          </p:cNvSpPr>
          <p:nvPr>
            <p:ph idx="1"/>
          </p:nvPr>
        </p:nvSpPr>
        <p:spPr>
          <a:xfrm>
            <a:off x="1981200" y="1415023"/>
            <a:ext cx="7435517" cy="4921339"/>
          </a:xfrm>
        </p:spPr>
        <p:txBody>
          <a:bodyPr vert="horz" lIns="91440" tIns="45720" rIns="91440" bIns="45720" rtlCol="0" anchor="t">
            <a:normAutofit/>
          </a:bodyPr>
          <a:lstStyle/>
          <a:p>
            <a:pPr>
              <a:lnSpc>
                <a:spcPct val="90000"/>
              </a:lnSpc>
              <a:buClr>
                <a:schemeClr val="tx2"/>
              </a:buClr>
              <a:buFont typeface="Arial" panose="020B0604020202020204" pitchFamily="34" charset="0"/>
              <a:buChar char="•"/>
            </a:pPr>
            <a:r>
              <a:rPr lang="nb-NO" sz="1400" dirty="0">
                <a:solidFill>
                  <a:srgbClr val="425563"/>
                </a:solidFill>
              </a:rPr>
              <a:t>Parat ble etablert i januar 2005 gjennom en fusjon mellom Flerfaglig fellesorganisasjon (2fo) og Privatansattes fellesorganisasjon (</a:t>
            </a:r>
            <a:r>
              <a:rPr lang="nb-NO" sz="1400" dirty="0" err="1">
                <a:solidFill>
                  <a:srgbClr val="425563"/>
                </a:solidFill>
              </a:rPr>
              <a:t>Prifo</a:t>
            </a:r>
            <a:r>
              <a:rPr lang="nb-NO" sz="1400" dirty="0">
                <a:solidFill>
                  <a:srgbClr val="425563"/>
                </a:solidFill>
              </a:rPr>
              <a:t>).</a:t>
            </a:r>
            <a:br>
              <a:rPr lang="nb-NO" sz="1400" dirty="0">
                <a:solidFill>
                  <a:srgbClr val="425563"/>
                </a:solidFill>
              </a:rPr>
            </a:br>
            <a:endParaRPr lang="nb-NO" sz="1400" dirty="0">
              <a:solidFill>
                <a:srgbClr val="425563"/>
              </a:solidFill>
            </a:endParaRPr>
          </a:p>
          <a:p>
            <a:pPr>
              <a:lnSpc>
                <a:spcPct val="90000"/>
              </a:lnSpc>
              <a:buClr>
                <a:schemeClr val="tx2"/>
              </a:buClr>
              <a:buFont typeface="Arial" panose="020B0604020202020204" pitchFamily="34" charset="0"/>
              <a:buChar char="•"/>
            </a:pPr>
            <a:r>
              <a:rPr lang="nb-NO" sz="1400" dirty="0"/>
              <a:t>En moderne, robust og slagkraftig arbeidstakerorganisasjon</a:t>
            </a:r>
            <a:br>
              <a:rPr lang="nb-NO" sz="1400" dirty="0"/>
            </a:br>
            <a:endParaRPr lang="nb-NO" sz="1400" dirty="0">
              <a:cs typeface="Arial"/>
            </a:endParaRPr>
          </a:p>
          <a:p>
            <a:pPr>
              <a:lnSpc>
                <a:spcPct val="90000"/>
              </a:lnSpc>
              <a:buClr>
                <a:schemeClr val="tx2"/>
              </a:buClr>
              <a:buFont typeface="Arial" panose="020B0604020202020204" pitchFamily="34" charset="0"/>
              <a:buChar char="•"/>
            </a:pPr>
            <a:r>
              <a:rPr lang="nb-NO" sz="1400" dirty="0"/>
              <a:t>Organiserer medlemmer innenfor alle sektorer i arbeidslivet</a:t>
            </a:r>
            <a:br>
              <a:rPr lang="nb-NO" sz="1400" dirty="0">
                <a:cs typeface="Arial"/>
              </a:rPr>
            </a:br>
            <a:r>
              <a:rPr lang="nb-NO" sz="1400" dirty="0"/>
              <a:t>Privat		29 000</a:t>
            </a:r>
            <a:br>
              <a:rPr lang="nb-NO" sz="1400" dirty="0">
                <a:cs typeface="Arial"/>
              </a:rPr>
            </a:br>
            <a:r>
              <a:rPr lang="nb-NO" sz="1400" dirty="0"/>
              <a:t>Stat		9 500</a:t>
            </a:r>
            <a:br>
              <a:rPr lang="nb-NO" sz="1400" dirty="0"/>
            </a:br>
            <a:r>
              <a:rPr lang="nb-NO" sz="1400" dirty="0"/>
              <a:t>Kommune	2 500</a:t>
            </a:r>
            <a:br>
              <a:rPr lang="nb-NO" sz="1400" dirty="0"/>
            </a:br>
            <a:r>
              <a:rPr lang="nb-NO" sz="1400" dirty="0"/>
              <a:t>Spekter	1 800</a:t>
            </a:r>
          </a:p>
          <a:p>
            <a:pPr lvl="1">
              <a:lnSpc>
                <a:spcPct val="90000"/>
              </a:lnSpc>
              <a:buClr>
                <a:schemeClr val="tx2"/>
              </a:buClr>
              <a:buFont typeface="Arial" panose="020B0604020202020204" pitchFamily="34" charset="0"/>
              <a:buChar char="•"/>
            </a:pPr>
            <a:endParaRPr lang="nb-NO" sz="1400" dirty="0"/>
          </a:p>
          <a:p>
            <a:pPr algn="l">
              <a:buClr>
                <a:schemeClr val="tx2"/>
              </a:buClr>
              <a:buFont typeface="Arial" panose="020B0604020202020204" pitchFamily="34" charset="0"/>
              <a:buChar char="•"/>
            </a:pPr>
            <a:r>
              <a:rPr lang="nb-NO" sz="1400" dirty="0">
                <a:solidFill>
                  <a:srgbClr val="425563"/>
                </a:solidFill>
              </a:rPr>
              <a:t>Parat har ni selvstendige underorganisasjoner:</a:t>
            </a:r>
            <a:br>
              <a:rPr lang="nb-NO" sz="1400" dirty="0">
                <a:solidFill>
                  <a:srgbClr val="425563"/>
                </a:solidFill>
              </a:rPr>
            </a:br>
            <a:r>
              <a:rPr lang="nb-NO" sz="1400" dirty="0">
                <a:solidFill>
                  <a:srgbClr val="425563"/>
                </a:solidFill>
              </a:rPr>
              <a:t>Parat NAV</a:t>
            </a:r>
            <a:br>
              <a:rPr lang="nb-NO" sz="1400" dirty="0">
                <a:solidFill>
                  <a:srgbClr val="425563"/>
                </a:solidFill>
              </a:rPr>
            </a:br>
            <a:r>
              <a:rPr lang="nb-NO" sz="1400" dirty="0">
                <a:solidFill>
                  <a:srgbClr val="425563"/>
                </a:solidFill>
              </a:rPr>
              <a:t>Parat Media</a:t>
            </a:r>
            <a:br>
              <a:rPr lang="nb-NO" sz="1400" dirty="0">
                <a:solidFill>
                  <a:srgbClr val="425563"/>
                </a:solidFill>
              </a:rPr>
            </a:br>
            <a:r>
              <a:rPr lang="nb-NO" sz="1400" dirty="0">
                <a:solidFill>
                  <a:srgbClr val="425563"/>
                </a:solidFill>
              </a:rPr>
              <a:t>Farmasiforbundet</a:t>
            </a:r>
            <a:br>
              <a:rPr lang="nb-NO" sz="1400" dirty="0">
                <a:solidFill>
                  <a:srgbClr val="425563"/>
                </a:solidFill>
              </a:rPr>
            </a:br>
            <a:r>
              <a:rPr lang="nb-NO" sz="1400" dirty="0">
                <a:solidFill>
                  <a:srgbClr val="425563"/>
                </a:solidFill>
              </a:rPr>
              <a:t>Tannhelsesekretærenes Forbund (</a:t>
            </a:r>
            <a:r>
              <a:rPr lang="nb-NO" sz="1400" dirty="0" err="1">
                <a:solidFill>
                  <a:srgbClr val="425563"/>
                </a:solidFill>
              </a:rPr>
              <a:t>ThsF</a:t>
            </a:r>
            <a:r>
              <a:rPr lang="nb-NO" sz="1400" dirty="0">
                <a:solidFill>
                  <a:srgbClr val="425563"/>
                </a:solidFill>
              </a:rPr>
              <a:t>)</a:t>
            </a:r>
            <a:br>
              <a:rPr lang="nb-NO" sz="1400" dirty="0">
                <a:solidFill>
                  <a:srgbClr val="425563"/>
                </a:solidFill>
              </a:rPr>
            </a:br>
            <a:r>
              <a:rPr lang="nb-NO" sz="1400" dirty="0">
                <a:solidFill>
                  <a:srgbClr val="425563"/>
                </a:solidFill>
              </a:rPr>
              <a:t>Veritas funksjonærforening (VEFF)</a:t>
            </a:r>
            <a:br>
              <a:rPr lang="nb-NO" sz="1400" dirty="0">
                <a:solidFill>
                  <a:srgbClr val="425563"/>
                </a:solidFill>
              </a:rPr>
            </a:br>
            <a:r>
              <a:rPr lang="nb-NO" sz="1400" dirty="0">
                <a:solidFill>
                  <a:srgbClr val="425563"/>
                </a:solidFill>
              </a:rPr>
              <a:t>Norges Politilederlag</a:t>
            </a:r>
            <a:br>
              <a:rPr lang="nb-NO" sz="1400" dirty="0">
                <a:solidFill>
                  <a:srgbClr val="425563"/>
                </a:solidFill>
              </a:rPr>
            </a:br>
            <a:r>
              <a:rPr lang="nb-NO" sz="1400" dirty="0">
                <a:solidFill>
                  <a:srgbClr val="425563"/>
                </a:solidFill>
              </a:rPr>
              <a:t>Parat forsvar</a:t>
            </a:r>
            <a:br>
              <a:rPr lang="nb-NO" sz="1400" dirty="0">
                <a:solidFill>
                  <a:srgbClr val="425563"/>
                </a:solidFill>
              </a:rPr>
            </a:br>
            <a:r>
              <a:rPr lang="nb-NO" sz="1400" dirty="0">
                <a:solidFill>
                  <a:srgbClr val="425563"/>
                </a:solidFill>
              </a:rPr>
              <a:t>Parat Kabinforbund</a:t>
            </a:r>
            <a:br>
              <a:rPr lang="nb-NO" sz="1400" dirty="0">
                <a:solidFill>
                  <a:srgbClr val="425563"/>
                </a:solidFill>
              </a:rPr>
            </a:br>
            <a:r>
              <a:rPr lang="nb-NO" sz="1400" dirty="0">
                <a:solidFill>
                  <a:srgbClr val="425563"/>
                </a:solidFill>
              </a:rPr>
              <a:t>Pilotforbundet</a:t>
            </a:r>
            <a:br>
              <a:rPr lang="nb-NO" sz="1400" dirty="0">
                <a:solidFill>
                  <a:srgbClr val="425563"/>
                </a:solidFill>
              </a:rPr>
            </a:br>
            <a:endParaRPr lang="nb-NO" sz="1400" dirty="0">
              <a:solidFill>
                <a:srgbClr val="425563"/>
              </a:solidFill>
            </a:endParaRPr>
          </a:p>
        </p:txBody>
      </p:sp>
      <p:pic>
        <p:nvPicPr>
          <p:cNvPr id="4" name="Picture 2">
            <a:extLst>
              <a:ext uri="{FF2B5EF4-FFF2-40B4-BE49-F238E27FC236}">
                <a16:creationId xmlns:a16="http://schemas.microsoft.com/office/drawing/2014/main" id="{221AB590-107D-4593-BC4F-049527A485B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8124"/>
          <a:stretch/>
        </p:blipFill>
        <p:spPr bwMode="auto">
          <a:xfrm>
            <a:off x="7659042" y="3227581"/>
            <a:ext cx="3670015" cy="2658869"/>
          </a:xfrm>
          <a:prstGeom prst="rect">
            <a:avLst/>
          </a:prstGeom>
          <a:noFill/>
          <a:extLst>
            <a:ext uri="{909E8E84-426E-40DD-AFC4-6F175D3DCCD1}">
              <a14:hiddenFill xmlns:a14="http://schemas.microsoft.com/office/drawing/2010/main">
                <a:solidFill>
                  <a:srgbClr val="FFFFFF"/>
                </a:solidFill>
              </a14:hiddenFill>
            </a:ext>
          </a:extLst>
        </p:spPr>
      </p:pic>
      <p:sp>
        <p:nvSpPr>
          <p:cNvPr id="6" name="TekstSylinder 5">
            <a:extLst>
              <a:ext uri="{FF2B5EF4-FFF2-40B4-BE49-F238E27FC236}">
                <a16:creationId xmlns:a16="http://schemas.microsoft.com/office/drawing/2014/main" id="{9D5B9B3E-4E7D-4041-9DAB-4E5F95CBD7CE}"/>
              </a:ext>
            </a:extLst>
          </p:cNvPr>
          <p:cNvSpPr txBox="1"/>
          <p:nvPr/>
        </p:nvSpPr>
        <p:spPr>
          <a:xfrm>
            <a:off x="7773343" y="3429000"/>
            <a:ext cx="1940306" cy="430887"/>
          </a:xfrm>
          <a:prstGeom prst="rect">
            <a:avLst/>
          </a:prstGeom>
          <a:noFill/>
        </p:spPr>
        <p:txBody>
          <a:bodyPr wrap="square" lIns="91440" tIns="45720" rIns="91440" bIns="45720" rtlCol="0" anchor="t">
            <a:spAutoFit/>
          </a:bodyPr>
          <a:lstStyle/>
          <a:p>
            <a:r>
              <a:rPr lang="nb-NO" sz="1100" i="1" dirty="0">
                <a:solidFill>
                  <a:srgbClr val="DD4815"/>
                </a:solidFill>
              </a:rPr>
              <a:t>Unn Kristin Olsen</a:t>
            </a:r>
            <a:endParaRPr lang="nb-NO" sz="1100" i="1" dirty="0">
              <a:solidFill>
                <a:srgbClr val="DD4815"/>
              </a:solidFill>
              <a:cs typeface="Arial"/>
            </a:endParaRPr>
          </a:p>
          <a:p>
            <a:r>
              <a:rPr lang="nb-NO" sz="1100" i="1" dirty="0">
                <a:solidFill>
                  <a:srgbClr val="DD4815"/>
                </a:solidFill>
              </a:rPr>
              <a:t>Leder i Parat</a:t>
            </a:r>
          </a:p>
        </p:txBody>
      </p:sp>
    </p:spTree>
    <p:extLst>
      <p:ext uri="{BB962C8B-B14F-4D97-AF65-F5344CB8AC3E}">
        <p14:creationId xmlns:p14="http://schemas.microsoft.com/office/powerpoint/2010/main" val="28909605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5789756-0039-4F54-A43A-C61694B3435E}"/>
              </a:ext>
            </a:extLst>
          </p:cNvPr>
          <p:cNvSpPr>
            <a:spLocks noGrp="1"/>
          </p:cNvSpPr>
          <p:nvPr>
            <p:ph type="title"/>
          </p:nvPr>
        </p:nvSpPr>
        <p:spPr/>
        <p:txBody>
          <a:bodyPr>
            <a:normAutofit/>
          </a:bodyPr>
          <a:lstStyle/>
          <a:p>
            <a:pPr algn="l"/>
            <a:r>
              <a:rPr lang="nb-NO" sz="4000"/>
              <a:t>Parat - organisasjonen</a:t>
            </a:r>
          </a:p>
        </p:txBody>
      </p:sp>
      <p:sp>
        <p:nvSpPr>
          <p:cNvPr id="4" name="Rektangel: avrundede hjørner 3">
            <a:extLst>
              <a:ext uri="{FF2B5EF4-FFF2-40B4-BE49-F238E27FC236}">
                <a16:creationId xmlns:a16="http://schemas.microsoft.com/office/drawing/2014/main" id="{7B77208E-3F32-4086-AEC6-461DB89DEB2A}"/>
              </a:ext>
            </a:extLst>
          </p:cNvPr>
          <p:cNvSpPr/>
          <p:nvPr/>
        </p:nvSpPr>
        <p:spPr>
          <a:xfrm>
            <a:off x="3132736" y="2419982"/>
            <a:ext cx="1121323" cy="2877207"/>
          </a:xfrm>
          <a:prstGeom prst="roundRect">
            <a:avLst/>
          </a:prstGeom>
        </p:spPr>
        <p:style>
          <a:lnRef idx="1">
            <a:schemeClr val="accent3"/>
          </a:lnRef>
          <a:fillRef idx="3">
            <a:schemeClr val="accent3"/>
          </a:fillRef>
          <a:effectRef idx="2">
            <a:schemeClr val="accent3"/>
          </a:effectRef>
          <a:fontRef idx="minor">
            <a:schemeClr val="lt1"/>
          </a:fontRef>
        </p:style>
        <p:txBody>
          <a:bodyPr rtlCol="0" anchor="t"/>
          <a:lstStyle/>
          <a:p>
            <a:r>
              <a:rPr lang="nb-NO" sz="1200" b="1"/>
              <a:t>Juridisk avdeling</a:t>
            </a:r>
          </a:p>
          <a:p>
            <a:pPr algn="ctr"/>
            <a:endParaRPr lang="nb-NO" sz="800"/>
          </a:p>
          <a:p>
            <a:pPr algn="ctr"/>
            <a:endParaRPr lang="nb-NO" sz="800"/>
          </a:p>
          <a:p>
            <a:pPr lvl="0" algn="r"/>
            <a:r>
              <a:rPr lang="nb-NO" sz="800">
                <a:latin typeface="Arial" pitchFamily="34" charset="0"/>
                <a:cs typeface="Arial" pitchFamily="34" charset="0"/>
              </a:rPr>
              <a:t>Bistand til medlemmer og tillitsvalgte</a:t>
            </a:r>
          </a:p>
          <a:p>
            <a:pPr lvl="0" algn="r"/>
            <a:endParaRPr lang="nb-NO" sz="800">
              <a:latin typeface="Arial" pitchFamily="34" charset="0"/>
              <a:cs typeface="Arial" pitchFamily="34" charset="0"/>
            </a:endParaRPr>
          </a:p>
          <a:p>
            <a:pPr lvl="0" algn="r"/>
            <a:r>
              <a:rPr lang="nb-NO" sz="800">
                <a:latin typeface="Arial" pitchFamily="34" charset="0"/>
                <a:cs typeface="Arial" pitchFamily="34" charset="0"/>
              </a:rPr>
              <a:t>Behandling av individuelle rettstvister</a:t>
            </a:r>
          </a:p>
          <a:p>
            <a:pPr lvl="0" algn="r"/>
            <a:endParaRPr lang="nb-NO" sz="800">
              <a:latin typeface="Arial" pitchFamily="34" charset="0"/>
              <a:cs typeface="Arial" pitchFamily="34" charset="0"/>
            </a:endParaRPr>
          </a:p>
          <a:p>
            <a:pPr lvl="0" algn="r"/>
            <a:r>
              <a:rPr lang="nb-NO" sz="800">
                <a:latin typeface="Arial" pitchFamily="34" charset="0"/>
                <a:cs typeface="Arial" pitchFamily="34" charset="0"/>
              </a:rPr>
              <a:t>Prosedyre for domstolene</a:t>
            </a:r>
          </a:p>
          <a:p>
            <a:pPr lvl="0" algn="r"/>
            <a:endParaRPr lang="nb-NO" sz="800">
              <a:latin typeface="Arial" pitchFamily="34" charset="0"/>
              <a:cs typeface="Arial" pitchFamily="34" charset="0"/>
            </a:endParaRPr>
          </a:p>
          <a:p>
            <a:pPr lvl="0" algn="r"/>
            <a:r>
              <a:rPr lang="nb-NO" sz="800">
                <a:latin typeface="Arial" pitchFamily="34" charset="0"/>
                <a:cs typeface="Arial" pitchFamily="34" charset="0"/>
              </a:rPr>
              <a:t>Rådgivning i individuell </a:t>
            </a:r>
          </a:p>
          <a:p>
            <a:pPr lvl="0" algn="r"/>
            <a:r>
              <a:rPr lang="nb-NO" sz="800">
                <a:latin typeface="Arial" pitchFamily="34" charset="0"/>
                <a:cs typeface="Arial" pitchFamily="34" charset="0"/>
              </a:rPr>
              <a:t>arbeidsrett</a:t>
            </a:r>
          </a:p>
          <a:p>
            <a:pPr algn="ctr"/>
            <a:endParaRPr lang="nb-NO" sz="1200"/>
          </a:p>
        </p:txBody>
      </p:sp>
      <p:sp>
        <p:nvSpPr>
          <p:cNvPr id="7" name="Rektangel: avrundede hjørner 6">
            <a:extLst>
              <a:ext uri="{FF2B5EF4-FFF2-40B4-BE49-F238E27FC236}">
                <a16:creationId xmlns:a16="http://schemas.microsoft.com/office/drawing/2014/main" id="{8627813F-E071-4037-B375-13C52115D71B}"/>
              </a:ext>
            </a:extLst>
          </p:cNvPr>
          <p:cNvSpPr/>
          <p:nvPr/>
        </p:nvSpPr>
        <p:spPr>
          <a:xfrm>
            <a:off x="4328289" y="2419982"/>
            <a:ext cx="1122637" cy="2877205"/>
          </a:xfrm>
          <a:prstGeom prst="roundRect">
            <a:avLst/>
          </a:prstGeom>
        </p:spPr>
        <p:style>
          <a:lnRef idx="1">
            <a:schemeClr val="accent3"/>
          </a:lnRef>
          <a:fillRef idx="3">
            <a:schemeClr val="accent3"/>
          </a:fillRef>
          <a:effectRef idx="2">
            <a:schemeClr val="accent3"/>
          </a:effectRef>
          <a:fontRef idx="minor">
            <a:schemeClr val="lt1"/>
          </a:fontRef>
        </p:style>
        <p:txBody>
          <a:bodyPr rtlCol="0" anchor="t"/>
          <a:lstStyle/>
          <a:p>
            <a:r>
              <a:rPr lang="nb-NO" sz="900" b="1"/>
              <a:t>Forhandlings- og arbeidslivs-avdeling</a:t>
            </a:r>
          </a:p>
          <a:p>
            <a:pPr algn="ctr"/>
            <a:endParaRPr lang="nb-NO" sz="800"/>
          </a:p>
          <a:p>
            <a:pPr algn="ctr"/>
            <a:endParaRPr lang="nb-NO" sz="800"/>
          </a:p>
          <a:p>
            <a:pPr lvl="0" algn="r"/>
            <a:r>
              <a:rPr lang="nb-NO" sz="800">
                <a:latin typeface="Arial" pitchFamily="34" charset="0"/>
                <a:cs typeface="Arial" pitchFamily="34" charset="0"/>
              </a:rPr>
              <a:t>Tariffpolitikk</a:t>
            </a:r>
          </a:p>
          <a:p>
            <a:pPr lvl="0" algn="r"/>
            <a:endParaRPr lang="nb-NO" sz="800">
              <a:latin typeface="Arial" pitchFamily="34" charset="0"/>
              <a:cs typeface="Arial" pitchFamily="34" charset="0"/>
            </a:endParaRPr>
          </a:p>
          <a:p>
            <a:pPr lvl="0" algn="r"/>
            <a:r>
              <a:rPr lang="nb-NO" sz="800">
                <a:latin typeface="Arial" pitchFamily="34" charset="0"/>
                <a:cs typeface="Arial" pitchFamily="34" charset="0"/>
              </a:rPr>
              <a:t>Forhandlinger</a:t>
            </a:r>
          </a:p>
          <a:p>
            <a:pPr lvl="0" algn="r"/>
            <a:endParaRPr lang="nb-NO" sz="800">
              <a:latin typeface="Arial" pitchFamily="34" charset="0"/>
              <a:cs typeface="Arial" pitchFamily="34" charset="0"/>
            </a:endParaRPr>
          </a:p>
          <a:p>
            <a:pPr lvl="0" algn="r"/>
            <a:r>
              <a:rPr lang="nb-NO" sz="800">
                <a:latin typeface="Arial" pitchFamily="34" charset="0"/>
                <a:cs typeface="Arial" pitchFamily="34" charset="0"/>
              </a:rPr>
              <a:t>Kollektiv arbeidsrett</a:t>
            </a:r>
          </a:p>
          <a:p>
            <a:pPr lvl="0" algn="r"/>
            <a:endParaRPr lang="nb-NO" sz="800">
              <a:latin typeface="Arial" pitchFamily="34" charset="0"/>
              <a:cs typeface="Arial" pitchFamily="34" charset="0"/>
            </a:endParaRPr>
          </a:p>
          <a:p>
            <a:pPr lvl="0" algn="r"/>
            <a:r>
              <a:rPr lang="nb-NO" sz="800">
                <a:latin typeface="Arial" pitchFamily="34" charset="0"/>
                <a:cs typeface="Arial" pitchFamily="34" charset="0"/>
              </a:rPr>
              <a:t>Bistand til tillitsvalgte</a:t>
            </a:r>
            <a:br>
              <a:rPr lang="nb-NO" sz="800">
                <a:latin typeface="Arial" pitchFamily="34" charset="0"/>
                <a:cs typeface="Arial" pitchFamily="34" charset="0"/>
              </a:rPr>
            </a:br>
            <a:r>
              <a:rPr lang="nb-NO" sz="800">
                <a:latin typeface="Arial" pitchFamily="34" charset="0"/>
                <a:cs typeface="Arial" pitchFamily="34" charset="0"/>
              </a:rPr>
              <a:t> </a:t>
            </a:r>
          </a:p>
          <a:p>
            <a:pPr lvl="0" algn="r"/>
            <a:r>
              <a:rPr lang="nb-NO" sz="800">
                <a:latin typeface="Arial" pitchFamily="34" charset="0"/>
                <a:cs typeface="Arial" pitchFamily="34" charset="0"/>
              </a:rPr>
              <a:t>Rådgivning lønns- og arbeidsvilkår</a:t>
            </a:r>
          </a:p>
          <a:p>
            <a:pPr lvl="0" algn="r"/>
            <a:endParaRPr lang="nb-NO" sz="800">
              <a:latin typeface="Arial" pitchFamily="34" charset="0"/>
              <a:cs typeface="Arial" pitchFamily="34" charset="0"/>
            </a:endParaRPr>
          </a:p>
          <a:p>
            <a:pPr algn="ctr"/>
            <a:endParaRPr lang="nb-NO" sz="800"/>
          </a:p>
        </p:txBody>
      </p:sp>
      <p:sp>
        <p:nvSpPr>
          <p:cNvPr id="8" name="Rektangel: avrundede hjørner 7">
            <a:extLst>
              <a:ext uri="{FF2B5EF4-FFF2-40B4-BE49-F238E27FC236}">
                <a16:creationId xmlns:a16="http://schemas.microsoft.com/office/drawing/2014/main" id="{EA75AAB8-6650-4BCF-8946-7A8267D24C96}"/>
              </a:ext>
            </a:extLst>
          </p:cNvPr>
          <p:cNvSpPr/>
          <p:nvPr/>
        </p:nvSpPr>
        <p:spPr>
          <a:xfrm>
            <a:off x="5528440" y="2419982"/>
            <a:ext cx="1110155" cy="2877205"/>
          </a:xfrm>
          <a:prstGeom prst="roundRect">
            <a:avLst/>
          </a:prstGeom>
        </p:spPr>
        <p:style>
          <a:lnRef idx="1">
            <a:schemeClr val="accent3"/>
          </a:lnRef>
          <a:fillRef idx="3">
            <a:schemeClr val="accent3"/>
          </a:fillRef>
          <a:effectRef idx="2">
            <a:schemeClr val="accent3"/>
          </a:effectRef>
          <a:fontRef idx="minor">
            <a:schemeClr val="lt1"/>
          </a:fontRef>
        </p:style>
        <p:txBody>
          <a:bodyPr rtlCol="0" anchor="t"/>
          <a:lstStyle/>
          <a:p>
            <a:pPr lvl="0"/>
            <a:r>
              <a:rPr lang="nb-NO" sz="1200" b="1" dirty="0"/>
              <a:t>Utviklings-</a:t>
            </a:r>
            <a:br>
              <a:rPr lang="nb-NO" sz="1200" b="1" dirty="0"/>
            </a:br>
            <a:r>
              <a:rPr lang="nb-NO" sz="1200" b="1" dirty="0"/>
              <a:t>avdeling</a:t>
            </a:r>
            <a:br>
              <a:rPr lang="nb-NO" sz="1200" b="1" dirty="0"/>
            </a:br>
            <a:endParaRPr lang="nb-NO" sz="800" b="1" dirty="0"/>
          </a:p>
          <a:p>
            <a:pPr lvl="0" algn="r"/>
            <a:endParaRPr lang="nb-NO" sz="800" dirty="0">
              <a:cs typeface="Arial" pitchFamily="34" charset="0"/>
            </a:endParaRPr>
          </a:p>
          <a:p>
            <a:pPr lvl="0" algn="r"/>
            <a:r>
              <a:rPr lang="nb-NO" sz="800" dirty="0">
                <a:cs typeface="Arial" pitchFamily="34" charset="0"/>
              </a:rPr>
              <a:t>Kurs og kompetanse</a:t>
            </a:r>
            <a:br>
              <a:rPr lang="nb-NO" sz="800" dirty="0">
                <a:cs typeface="Arial" pitchFamily="34" charset="0"/>
              </a:rPr>
            </a:br>
            <a:endParaRPr lang="nb-NO" sz="800" dirty="0">
              <a:cs typeface="Arial" pitchFamily="34" charset="0"/>
            </a:endParaRPr>
          </a:p>
          <a:p>
            <a:pPr lvl="0" algn="r"/>
            <a:r>
              <a:rPr lang="nb-NO" sz="800" dirty="0">
                <a:cs typeface="Arial" pitchFamily="34" charset="0"/>
              </a:rPr>
              <a:t>Rekruttering, verving, vekst</a:t>
            </a:r>
            <a:br>
              <a:rPr lang="nb-NO" sz="800" dirty="0">
                <a:cs typeface="Arial" pitchFamily="34" charset="0"/>
              </a:rPr>
            </a:br>
            <a:br>
              <a:rPr lang="nb-NO" sz="800" dirty="0">
                <a:cs typeface="Arial" pitchFamily="34" charset="0"/>
              </a:rPr>
            </a:br>
            <a:r>
              <a:rPr lang="nb-NO" sz="800" dirty="0">
                <a:cs typeface="Arial" pitchFamily="34" charset="0"/>
              </a:rPr>
              <a:t>Medlemsfordeler</a:t>
            </a:r>
          </a:p>
          <a:p>
            <a:pPr lvl="0" algn="r"/>
            <a:endParaRPr lang="nb-NO" sz="800" dirty="0">
              <a:cs typeface="Arial" pitchFamily="34" charset="0"/>
            </a:endParaRPr>
          </a:p>
          <a:p>
            <a:pPr lvl="0"/>
            <a:endParaRPr lang="nb-NO" sz="800" dirty="0"/>
          </a:p>
        </p:txBody>
      </p:sp>
      <p:sp>
        <p:nvSpPr>
          <p:cNvPr id="9" name="Rektangel: avrundede hjørner 8">
            <a:extLst>
              <a:ext uri="{FF2B5EF4-FFF2-40B4-BE49-F238E27FC236}">
                <a16:creationId xmlns:a16="http://schemas.microsoft.com/office/drawing/2014/main" id="{8DA31779-9116-43D0-ABD8-73C6FC02193E}"/>
              </a:ext>
            </a:extLst>
          </p:cNvPr>
          <p:cNvSpPr/>
          <p:nvPr/>
        </p:nvSpPr>
        <p:spPr>
          <a:xfrm>
            <a:off x="6717423" y="2419982"/>
            <a:ext cx="1110156" cy="2877204"/>
          </a:xfrm>
          <a:prstGeom prst="roundRect">
            <a:avLst/>
          </a:prstGeom>
        </p:spPr>
        <p:style>
          <a:lnRef idx="1">
            <a:schemeClr val="accent3"/>
          </a:lnRef>
          <a:fillRef idx="3">
            <a:schemeClr val="accent3"/>
          </a:fillRef>
          <a:effectRef idx="2">
            <a:schemeClr val="accent3"/>
          </a:effectRef>
          <a:fontRef idx="minor">
            <a:schemeClr val="lt1"/>
          </a:fontRef>
        </p:style>
        <p:txBody>
          <a:bodyPr rtlCol="0" anchor="t"/>
          <a:lstStyle/>
          <a:p>
            <a:r>
              <a:rPr lang="nb-NO" sz="1200" b="1"/>
              <a:t>Service-avdeling</a:t>
            </a:r>
          </a:p>
          <a:p>
            <a:pPr lvl="0"/>
            <a:endParaRPr lang="nb-NO" sz="800">
              <a:latin typeface="Arial" pitchFamily="34" charset="0"/>
              <a:cs typeface="Arial" pitchFamily="34" charset="0"/>
            </a:endParaRPr>
          </a:p>
          <a:p>
            <a:pPr lvl="0"/>
            <a:endParaRPr lang="nb-NO" sz="800">
              <a:latin typeface="Arial" pitchFamily="34" charset="0"/>
              <a:cs typeface="Arial" pitchFamily="34" charset="0"/>
            </a:endParaRPr>
          </a:p>
          <a:p>
            <a:pPr lvl="0" algn="r"/>
            <a:r>
              <a:rPr lang="nb-NO" sz="800">
                <a:latin typeface="Arial" pitchFamily="34" charset="0"/>
                <a:cs typeface="Arial" pitchFamily="34" charset="0"/>
              </a:rPr>
              <a:t>Service- og støttefunksjoner</a:t>
            </a:r>
          </a:p>
          <a:p>
            <a:pPr lvl="0" algn="r"/>
            <a:endParaRPr lang="nb-NO" sz="800">
              <a:latin typeface="Arial" pitchFamily="34" charset="0"/>
              <a:cs typeface="Arial" pitchFamily="34" charset="0"/>
            </a:endParaRPr>
          </a:p>
          <a:p>
            <a:pPr lvl="0" algn="r"/>
            <a:r>
              <a:rPr lang="nb-NO" sz="800">
                <a:latin typeface="Arial" pitchFamily="34" charset="0"/>
                <a:cs typeface="Arial" pitchFamily="34" charset="0"/>
              </a:rPr>
              <a:t>Medlemsregister</a:t>
            </a:r>
          </a:p>
          <a:p>
            <a:pPr lvl="0" algn="r"/>
            <a:endParaRPr lang="nb-NO" sz="800">
              <a:latin typeface="Arial" pitchFamily="34" charset="0"/>
              <a:cs typeface="Arial" pitchFamily="34" charset="0"/>
            </a:endParaRPr>
          </a:p>
          <a:p>
            <a:pPr lvl="0" algn="r"/>
            <a:r>
              <a:rPr lang="nb-NO" sz="800">
                <a:latin typeface="Arial" pitchFamily="34" charset="0"/>
                <a:cs typeface="Arial" pitchFamily="34" charset="0"/>
              </a:rPr>
              <a:t>IT</a:t>
            </a:r>
          </a:p>
          <a:p>
            <a:pPr lvl="0" algn="r"/>
            <a:endParaRPr lang="nb-NO" sz="800">
              <a:latin typeface="Arial" pitchFamily="34" charset="0"/>
              <a:cs typeface="Arial" pitchFamily="34" charset="0"/>
            </a:endParaRPr>
          </a:p>
          <a:p>
            <a:pPr lvl="0" algn="r"/>
            <a:r>
              <a:rPr lang="nb-NO" sz="800">
                <a:latin typeface="Arial" pitchFamily="34" charset="0"/>
                <a:cs typeface="Arial" pitchFamily="34" charset="0"/>
              </a:rPr>
              <a:t>Post/arkiv</a:t>
            </a:r>
          </a:p>
          <a:p>
            <a:pPr lvl="0" algn="r"/>
            <a:endParaRPr lang="nb-NO" sz="800">
              <a:latin typeface="Arial" pitchFamily="34" charset="0"/>
              <a:cs typeface="Arial" pitchFamily="34" charset="0"/>
            </a:endParaRPr>
          </a:p>
          <a:p>
            <a:pPr lvl="0" algn="r"/>
            <a:r>
              <a:rPr lang="nb-NO" sz="800">
                <a:latin typeface="Arial" pitchFamily="34" charset="0"/>
                <a:cs typeface="Arial" pitchFamily="34" charset="0"/>
              </a:rPr>
              <a:t>Drift og innkjøp</a:t>
            </a:r>
          </a:p>
          <a:p>
            <a:pPr algn="ctr"/>
            <a:endParaRPr lang="nb-NO" sz="1400"/>
          </a:p>
        </p:txBody>
      </p:sp>
      <p:sp>
        <p:nvSpPr>
          <p:cNvPr id="10" name="Rektangel: avrundede hjørner 9">
            <a:extLst>
              <a:ext uri="{FF2B5EF4-FFF2-40B4-BE49-F238E27FC236}">
                <a16:creationId xmlns:a16="http://schemas.microsoft.com/office/drawing/2014/main" id="{DF900D2C-CDF2-4FB8-A49C-6FDEA392E138}"/>
              </a:ext>
            </a:extLst>
          </p:cNvPr>
          <p:cNvSpPr/>
          <p:nvPr/>
        </p:nvSpPr>
        <p:spPr>
          <a:xfrm>
            <a:off x="7912977" y="2419982"/>
            <a:ext cx="1110156" cy="2877205"/>
          </a:xfrm>
          <a:prstGeom prst="roundRect">
            <a:avLst/>
          </a:prstGeom>
        </p:spPr>
        <p:style>
          <a:lnRef idx="1">
            <a:schemeClr val="accent3"/>
          </a:lnRef>
          <a:fillRef idx="3">
            <a:schemeClr val="accent3"/>
          </a:fillRef>
          <a:effectRef idx="2">
            <a:schemeClr val="accent3"/>
          </a:effectRef>
          <a:fontRef idx="minor">
            <a:schemeClr val="lt1"/>
          </a:fontRef>
        </p:style>
        <p:txBody>
          <a:bodyPr rtlCol="0" anchor="t"/>
          <a:lstStyle/>
          <a:p>
            <a:r>
              <a:rPr lang="nb-NO" sz="1200" b="1"/>
              <a:t>Økonomi-avdeling</a:t>
            </a:r>
          </a:p>
          <a:p>
            <a:pPr algn="ctr"/>
            <a:endParaRPr lang="nb-NO" sz="800"/>
          </a:p>
          <a:p>
            <a:pPr algn="ctr"/>
            <a:endParaRPr lang="nb-NO" sz="800"/>
          </a:p>
          <a:p>
            <a:pPr lvl="0" algn="r"/>
            <a:r>
              <a:rPr lang="nb-NO" sz="800">
                <a:latin typeface="Arial" pitchFamily="34" charset="0"/>
                <a:cs typeface="Arial" pitchFamily="34" charset="0"/>
              </a:rPr>
              <a:t>Budsjett og regnskap</a:t>
            </a:r>
            <a:br>
              <a:rPr lang="nb-NO" sz="800">
                <a:latin typeface="Arial" pitchFamily="34" charset="0"/>
                <a:cs typeface="Arial" pitchFamily="34" charset="0"/>
              </a:rPr>
            </a:br>
            <a:br>
              <a:rPr lang="nb-NO" sz="800">
                <a:latin typeface="Arial" pitchFamily="34" charset="0"/>
                <a:cs typeface="Arial" pitchFamily="34" charset="0"/>
              </a:rPr>
            </a:br>
            <a:r>
              <a:rPr lang="nb-NO" sz="800">
                <a:latin typeface="Arial" pitchFamily="34" charset="0"/>
                <a:cs typeface="Arial" pitchFamily="34" charset="0"/>
              </a:rPr>
              <a:t>Økonomi og lønn</a:t>
            </a:r>
          </a:p>
          <a:p>
            <a:pPr lvl="0" algn="r"/>
            <a:endParaRPr lang="nb-NO" sz="800">
              <a:latin typeface="Arial" pitchFamily="34" charset="0"/>
              <a:cs typeface="Arial" pitchFamily="34" charset="0"/>
            </a:endParaRPr>
          </a:p>
          <a:p>
            <a:pPr lvl="0" algn="r"/>
            <a:r>
              <a:rPr lang="nb-NO" sz="800">
                <a:latin typeface="Arial" pitchFamily="34" charset="0"/>
                <a:cs typeface="Arial" pitchFamily="34" charset="0"/>
              </a:rPr>
              <a:t>Reiseregninger</a:t>
            </a:r>
          </a:p>
          <a:p>
            <a:pPr lvl="0" algn="r"/>
            <a:br>
              <a:rPr lang="nb-NO" sz="800">
                <a:latin typeface="Arial" pitchFamily="34" charset="0"/>
                <a:cs typeface="Arial" pitchFamily="34" charset="0"/>
              </a:rPr>
            </a:br>
            <a:r>
              <a:rPr lang="nb-NO" sz="800">
                <a:latin typeface="Arial" pitchFamily="34" charset="0"/>
                <a:cs typeface="Arial" pitchFamily="34" charset="0"/>
              </a:rPr>
              <a:t>Kontingent</a:t>
            </a:r>
          </a:p>
          <a:p>
            <a:pPr lvl="0" algn="r"/>
            <a:br>
              <a:rPr lang="nb-NO" sz="800">
                <a:latin typeface="Arial" pitchFamily="34" charset="0"/>
                <a:cs typeface="Arial" pitchFamily="34" charset="0"/>
              </a:rPr>
            </a:br>
            <a:r>
              <a:rPr lang="nb-NO" sz="800">
                <a:latin typeface="Arial" pitchFamily="34" charset="0"/>
                <a:cs typeface="Arial" pitchFamily="34" charset="0"/>
              </a:rPr>
              <a:t>Driftstilskudd til Parats medlems-grupper</a:t>
            </a:r>
            <a:endParaRPr lang="nb-NO"/>
          </a:p>
        </p:txBody>
      </p:sp>
      <p:sp>
        <p:nvSpPr>
          <p:cNvPr id="11" name="Rektangel: avrundede hjørner 10">
            <a:extLst>
              <a:ext uri="{FF2B5EF4-FFF2-40B4-BE49-F238E27FC236}">
                <a16:creationId xmlns:a16="http://schemas.microsoft.com/office/drawing/2014/main" id="{713B285F-74C2-4308-A24E-7D2492F08CC9}"/>
              </a:ext>
            </a:extLst>
          </p:cNvPr>
          <p:cNvSpPr/>
          <p:nvPr/>
        </p:nvSpPr>
        <p:spPr>
          <a:xfrm>
            <a:off x="9100648" y="2419982"/>
            <a:ext cx="1102274" cy="2877204"/>
          </a:xfrm>
          <a:prstGeom prst="roundRect">
            <a:avLst/>
          </a:prstGeom>
        </p:spPr>
        <p:style>
          <a:lnRef idx="1">
            <a:schemeClr val="accent3"/>
          </a:lnRef>
          <a:fillRef idx="3">
            <a:schemeClr val="accent3"/>
          </a:fillRef>
          <a:effectRef idx="2">
            <a:schemeClr val="accent3"/>
          </a:effectRef>
          <a:fontRef idx="minor">
            <a:schemeClr val="lt1"/>
          </a:fontRef>
        </p:style>
        <p:txBody>
          <a:bodyPr rtlCol="0" anchor="t"/>
          <a:lstStyle/>
          <a:p>
            <a:r>
              <a:rPr lang="nb-NO" sz="1200" b="1"/>
              <a:t>Region-avdeling</a:t>
            </a:r>
          </a:p>
          <a:p>
            <a:pPr algn="ctr"/>
            <a:endParaRPr lang="nb-NO" sz="800" dirty="0"/>
          </a:p>
          <a:p>
            <a:pPr algn="ctr"/>
            <a:endParaRPr lang="nb-NO" sz="800" dirty="0"/>
          </a:p>
          <a:p>
            <a:pPr lvl="0" algn="r"/>
            <a:r>
              <a:rPr lang="nb-NO" sz="800" dirty="0">
                <a:cs typeface="Arial" pitchFamily="34" charset="0"/>
              </a:rPr>
              <a:t>Medlemskontakt</a:t>
            </a:r>
          </a:p>
          <a:p>
            <a:pPr lvl="0" algn="r"/>
            <a:endParaRPr lang="nb-NO" sz="800" dirty="0">
              <a:cs typeface="Arial" pitchFamily="34" charset="0"/>
            </a:endParaRPr>
          </a:p>
          <a:p>
            <a:pPr lvl="0" algn="r"/>
            <a:r>
              <a:rPr lang="nb-NO" sz="800" dirty="0">
                <a:cs typeface="Arial" pitchFamily="34" charset="0"/>
              </a:rPr>
              <a:t>Rekruttering og vekst</a:t>
            </a:r>
          </a:p>
          <a:p>
            <a:pPr lvl="0" algn="r"/>
            <a:endParaRPr lang="nb-NO" sz="800" dirty="0">
              <a:cs typeface="Arial" pitchFamily="34" charset="0"/>
            </a:endParaRPr>
          </a:p>
          <a:p>
            <a:pPr lvl="0" algn="r"/>
            <a:r>
              <a:rPr lang="nb-NO" sz="800" dirty="0">
                <a:cs typeface="Arial" pitchFamily="34" charset="0"/>
              </a:rPr>
              <a:t>Opplæring</a:t>
            </a:r>
          </a:p>
          <a:p>
            <a:pPr lvl="0" algn="r"/>
            <a:endParaRPr lang="nb-NO" sz="800" dirty="0">
              <a:cs typeface="Arial" pitchFamily="34" charset="0"/>
            </a:endParaRPr>
          </a:p>
          <a:p>
            <a:pPr lvl="0" algn="r"/>
            <a:r>
              <a:rPr lang="nb-NO" sz="800" dirty="0">
                <a:cs typeface="Arial" pitchFamily="34" charset="0"/>
              </a:rPr>
              <a:t>Temadager/</a:t>
            </a:r>
            <a:br>
              <a:rPr lang="nb-NO" sz="800" dirty="0">
                <a:cs typeface="Arial" pitchFamily="34" charset="0"/>
              </a:rPr>
            </a:br>
            <a:r>
              <a:rPr lang="nb-NO" sz="800" dirty="0">
                <a:cs typeface="Arial" pitchFamily="34" charset="0"/>
              </a:rPr>
              <a:t>konferanser</a:t>
            </a:r>
          </a:p>
          <a:p>
            <a:pPr lvl="0" algn="r"/>
            <a:endParaRPr lang="nb-NO" sz="800" dirty="0">
              <a:cs typeface="Arial" pitchFamily="34" charset="0"/>
            </a:endParaRPr>
          </a:p>
          <a:p>
            <a:pPr lvl="0" algn="r"/>
            <a:r>
              <a:rPr lang="nb-NO" sz="800" dirty="0">
                <a:cs typeface="Arial" pitchFamily="34" charset="0"/>
              </a:rPr>
              <a:t>Bistand til tillitsvalgte og medlemmer</a:t>
            </a:r>
          </a:p>
          <a:p>
            <a:pPr lvl="0" algn="r"/>
            <a:endParaRPr lang="nb-NO" sz="800" dirty="0">
              <a:cs typeface="Arial" pitchFamily="34" charset="0"/>
            </a:endParaRPr>
          </a:p>
          <a:p>
            <a:pPr algn="ctr"/>
            <a:endParaRPr lang="nb-NO" sz="800" dirty="0"/>
          </a:p>
        </p:txBody>
      </p:sp>
      <p:sp>
        <p:nvSpPr>
          <p:cNvPr id="12" name="Rektangel: avrundede hjørner 11">
            <a:extLst>
              <a:ext uri="{FF2B5EF4-FFF2-40B4-BE49-F238E27FC236}">
                <a16:creationId xmlns:a16="http://schemas.microsoft.com/office/drawing/2014/main" id="{E9E99652-04E1-4B48-8F1D-2843EB182824}"/>
              </a:ext>
            </a:extLst>
          </p:cNvPr>
          <p:cNvSpPr/>
          <p:nvPr/>
        </p:nvSpPr>
        <p:spPr>
          <a:xfrm>
            <a:off x="1858353" y="2419978"/>
            <a:ext cx="1192270" cy="2877208"/>
          </a:xfrm>
          <a:prstGeom prst="roundRect">
            <a:avLst/>
          </a:prstGeom>
        </p:spPr>
        <p:style>
          <a:lnRef idx="1">
            <a:schemeClr val="accent3"/>
          </a:lnRef>
          <a:fillRef idx="3">
            <a:schemeClr val="accent3"/>
          </a:fillRef>
          <a:effectRef idx="2">
            <a:schemeClr val="accent3"/>
          </a:effectRef>
          <a:fontRef idx="minor">
            <a:schemeClr val="lt1"/>
          </a:fontRef>
        </p:style>
        <p:txBody>
          <a:bodyPr rtlCol="0" anchor="t"/>
          <a:lstStyle/>
          <a:p>
            <a:r>
              <a:rPr lang="nb-NO" sz="1000" b="1" dirty="0" err="1"/>
              <a:t>Kommunika-sjonsavdeling</a:t>
            </a:r>
            <a:endParaRPr lang="nb-NO" sz="1000" b="1" dirty="0"/>
          </a:p>
          <a:p>
            <a:pPr lvl="0" rtl="0"/>
            <a:endParaRPr lang="nb-NO" sz="800" dirty="0">
              <a:latin typeface="Arial"/>
              <a:cs typeface="Arial"/>
            </a:endParaRPr>
          </a:p>
          <a:p>
            <a:pPr lvl="0" algn="r" rtl="0"/>
            <a:r>
              <a:rPr lang="nb-NO" sz="800" dirty="0">
                <a:latin typeface="Arial"/>
                <a:cs typeface="Arial"/>
              </a:rPr>
              <a:t>Medlemsblader</a:t>
            </a:r>
            <a:br>
              <a:rPr lang="nb-NO" sz="800" dirty="0">
                <a:solidFill>
                  <a:srgbClr val="010000"/>
                </a:solidFill>
                <a:latin typeface="Arial"/>
                <a:cs typeface="Arial"/>
              </a:rPr>
            </a:br>
            <a:br>
              <a:rPr lang="nb-NO" sz="800" dirty="0">
                <a:solidFill>
                  <a:srgbClr val="010000"/>
                </a:solidFill>
                <a:latin typeface="Arial"/>
                <a:cs typeface="Arial"/>
              </a:rPr>
            </a:br>
            <a:r>
              <a:rPr lang="nb-NO" sz="800" dirty="0">
                <a:latin typeface="Arial"/>
                <a:cs typeface="Arial"/>
              </a:rPr>
              <a:t>Websider/</a:t>
            </a:r>
            <a:br>
              <a:rPr lang="nb-NO" sz="800" dirty="0">
                <a:latin typeface="Arial"/>
                <a:cs typeface="Arial"/>
              </a:rPr>
            </a:br>
            <a:r>
              <a:rPr lang="nb-NO" sz="800" dirty="0">
                <a:latin typeface="Arial"/>
                <a:cs typeface="Arial"/>
              </a:rPr>
              <a:t>digitale kanaler</a:t>
            </a:r>
            <a:br>
              <a:rPr lang="nb-NO" sz="800" dirty="0">
                <a:latin typeface="Arial"/>
                <a:cs typeface="Arial"/>
              </a:rPr>
            </a:br>
            <a:br>
              <a:rPr lang="nb-NO" sz="800" dirty="0">
                <a:latin typeface="Arial"/>
                <a:cs typeface="Arial"/>
              </a:rPr>
            </a:br>
            <a:r>
              <a:rPr lang="nb-NO" sz="800" dirty="0">
                <a:latin typeface="Arial"/>
                <a:cs typeface="Arial"/>
              </a:rPr>
              <a:t>Presse og PR</a:t>
            </a:r>
            <a:br>
              <a:rPr lang="nb-NO" sz="800" dirty="0">
                <a:solidFill>
                  <a:srgbClr val="010000"/>
                </a:solidFill>
                <a:latin typeface="Arial"/>
                <a:cs typeface="Arial"/>
              </a:rPr>
            </a:br>
            <a:br>
              <a:rPr lang="nb-NO" sz="800" dirty="0">
                <a:solidFill>
                  <a:srgbClr val="010000"/>
                </a:solidFill>
                <a:latin typeface="Arial"/>
                <a:cs typeface="Arial"/>
              </a:rPr>
            </a:br>
            <a:r>
              <a:rPr lang="nb-NO" sz="800" dirty="0">
                <a:latin typeface="Arial"/>
                <a:cs typeface="Arial"/>
              </a:rPr>
              <a:t>Videoproduksjon</a:t>
            </a:r>
            <a:br>
              <a:rPr lang="nb-NO" sz="800" dirty="0">
                <a:solidFill>
                  <a:srgbClr val="010000"/>
                </a:solidFill>
                <a:latin typeface="Arial"/>
                <a:cs typeface="Arial"/>
              </a:rPr>
            </a:br>
            <a:br>
              <a:rPr lang="nb-NO" sz="800" dirty="0">
                <a:solidFill>
                  <a:srgbClr val="010000"/>
                </a:solidFill>
                <a:latin typeface="Arial"/>
                <a:cs typeface="Arial"/>
              </a:rPr>
            </a:br>
            <a:r>
              <a:rPr lang="nb-NO" sz="800" dirty="0">
                <a:latin typeface="Arial"/>
                <a:cs typeface="Arial"/>
              </a:rPr>
              <a:t>Rådgivning til politisk og administrativ ledelse</a:t>
            </a:r>
          </a:p>
          <a:p>
            <a:pPr algn="ctr"/>
            <a:endParaRPr lang="nb-NO" sz="800" dirty="0"/>
          </a:p>
        </p:txBody>
      </p:sp>
      <p:sp>
        <p:nvSpPr>
          <p:cNvPr id="13" name="Rektangel: avrundede hjørner 12">
            <a:extLst>
              <a:ext uri="{FF2B5EF4-FFF2-40B4-BE49-F238E27FC236}">
                <a16:creationId xmlns:a16="http://schemas.microsoft.com/office/drawing/2014/main" id="{509AFF26-AA35-4C46-922D-0065EB8F0224}"/>
              </a:ext>
            </a:extLst>
          </p:cNvPr>
          <p:cNvSpPr/>
          <p:nvPr/>
        </p:nvSpPr>
        <p:spPr>
          <a:xfrm>
            <a:off x="3200400" y="1545012"/>
            <a:ext cx="5785945" cy="528145"/>
          </a:xfrm>
          <a:prstGeom prst="roundRect">
            <a:avLst/>
          </a:prstGeom>
        </p:spPr>
        <p:style>
          <a:lnRef idx="1">
            <a:schemeClr val="accent3"/>
          </a:lnRef>
          <a:fillRef idx="3">
            <a:schemeClr val="accent3"/>
          </a:fillRef>
          <a:effectRef idx="2">
            <a:schemeClr val="accent3"/>
          </a:effectRef>
          <a:fontRef idx="minor">
            <a:schemeClr val="lt1"/>
          </a:fontRef>
        </p:style>
        <p:txBody>
          <a:bodyPr rtlCol="0" anchor="t"/>
          <a:lstStyle/>
          <a:p>
            <a:pPr lvl="0"/>
            <a:r>
              <a:rPr lang="nb-NO" sz="1200"/>
              <a:t>Generalsekretær</a:t>
            </a:r>
            <a:br>
              <a:rPr lang="nb-NO" sz="1200"/>
            </a:br>
            <a:r>
              <a:rPr lang="nb-NO" sz="800">
                <a:latin typeface="Arial" pitchFamily="34" charset="0"/>
                <a:cs typeface="Arial" pitchFamily="34" charset="0"/>
              </a:rPr>
              <a:t>Strategisk planarbeid - Samfunnspolitikk – rådgivning politisk ledelse - oppfølging hovedstyret </a:t>
            </a:r>
          </a:p>
          <a:p>
            <a:pPr lvl="0"/>
            <a:endParaRPr lang="nb-NO" sz="800">
              <a:latin typeface="Arial" pitchFamily="34" charset="0"/>
              <a:cs typeface="Arial" pitchFamily="34" charset="0"/>
            </a:endParaRPr>
          </a:p>
          <a:p>
            <a:pPr algn="ctr"/>
            <a:endParaRPr lang="nb-NO" sz="1200"/>
          </a:p>
        </p:txBody>
      </p:sp>
      <p:sp>
        <p:nvSpPr>
          <p:cNvPr id="16" name="TekstSylinder 15">
            <a:extLst>
              <a:ext uri="{FF2B5EF4-FFF2-40B4-BE49-F238E27FC236}">
                <a16:creationId xmlns:a16="http://schemas.microsoft.com/office/drawing/2014/main" id="{96F88E2C-9026-422F-AA12-435B59F58B97}"/>
              </a:ext>
            </a:extLst>
          </p:cNvPr>
          <p:cNvSpPr txBox="1"/>
          <p:nvPr/>
        </p:nvSpPr>
        <p:spPr>
          <a:xfrm>
            <a:off x="4282972" y="5676709"/>
            <a:ext cx="5907386" cy="584775"/>
          </a:xfrm>
          <a:prstGeom prst="rect">
            <a:avLst/>
          </a:prstGeom>
          <a:noFill/>
        </p:spPr>
        <p:txBody>
          <a:bodyPr wrap="none" rtlCol="0">
            <a:spAutoFit/>
          </a:bodyPr>
          <a:lstStyle/>
          <a:p>
            <a:pPr algn="r"/>
            <a:r>
              <a:rPr lang="nb-NO" sz="1600" i="1" dirty="0">
                <a:latin typeface="Arial Nova Light" panose="020B0604020202020204" pitchFamily="34" charset="0"/>
              </a:rPr>
              <a:t>Mer enn 70 ansatte – advokater, statsvitere, økonomer, rådgivere</a:t>
            </a:r>
            <a:br>
              <a:rPr lang="nb-NO" sz="1600" i="1" dirty="0">
                <a:latin typeface="Arial Nova Light" panose="020B0604020202020204" pitchFamily="34" charset="0"/>
              </a:rPr>
            </a:br>
            <a:r>
              <a:rPr lang="nb-NO" sz="1600" i="1" dirty="0">
                <a:latin typeface="Arial Nova Light" panose="020B0604020202020204" pitchFamily="34" charset="0"/>
              </a:rPr>
              <a:t>hjelper deg med alt som berører arbeidsforholdet ditt!</a:t>
            </a:r>
            <a:endParaRPr lang="nb-NO" i="1" dirty="0">
              <a:latin typeface="Arial Nova Light" panose="020B0604020202020204" pitchFamily="34" charset="0"/>
            </a:endParaRPr>
          </a:p>
        </p:txBody>
      </p:sp>
    </p:spTree>
    <p:extLst>
      <p:ext uri="{BB962C8B-B14F-4D97-AF65-F5344CB8AC3E}">
        <p14:creationId xmlns:p14="http://schemas.microsoft.com/office/powerpoint/2010/main" val="11362095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3D22E4C1-59E3-4048-8633-B23989934532}"/>
              </a:ext>
            </a:extLst>
          </p:cNvPr>
          <p:cNvPicPr>
            <a:picLocks noChangeAspect="1"/>
          </p:cNvPicPr>
          <p:nvPr/>
        </p:nvPicPr>
        <p:blipFill rotWithShape="1">
          <a:blip r:embed="rId3"/>
          <a:srcRect r="13454" b="5831"/>
          <a:stretch/>
        </p:blipFill>
        <p:spPr>
          <a:xfrm rot="285059">
            <a:off x="3056752" y="-193366"/>
            <a:ext cx="5819629" cy="6332206"/>
          </a:xfrm>
          <a:prstGeom prst="rect">
            <a:avLst/>
          </a:prstGeom>
        </p:spPr>
      </p:pic>
      <p:sp>
        <p:nvSpPr>
          <p:cNvPr id="24580" name="Rectangle 4"/>
          <p:cNvSpPr>
            <a:spLocks noChangeArrowheads="1"/>
          </p:cNvSpPr>
          <p:nvPr/>
        </p:nvSpPr>
        <p:spPr bwMode="auto">
          <a:xfrm>
            <a:off x="1920010" y="1820948"/>
            <a:ext cx="3126837" cy="74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nb-NO" sz="4000" b="1">
                <a:solidFill>
                  <a:srgbClr val="DD4815"/>
                </a:solidFill>
              </a:rPr>
              <a:t>5 Regioner</a:t>
            </a:r>
          </a:p>
        </p:txBody>
      </p:sp>
      <p:sp>
        <p:nvSpPr>
          <p:cNvPr id="8" name="TekstSylinder 7">
            <a:extLst>
              <a:ext uri="{FF2B5EF4-FFF2-40B4-BE49-F238E27FC236}">
                <a16:creationId xmlns:a16="http://schemas.microsoft.com/office/drawing/2014/main" id="{D2FDB934-25C1-4E6D-B32B-F8140AF89A02}"/>
              </a:ext>
            </a:extLst>
          </p:cNvPr>
          <p:cNvSpPr txBox="1"/>
          <p:nvPr/>
        </p:nvSpPr>
        <p:spPr>
          <a:xfrm>
            <a:off x="6136900" y="2941429"/>
            <a:ext cx="3317960" cy="646331"/>
          </a:xfrm>
          <a:prstGeom prst="rect">
            <a:avLst/>
          </a:prstGeom>
          <a:noFill/>
        </p:spPr>
        <p:txBody>
          <a:bodyPr wrap="none" rtlCol="0">
            <a:spAutoFit/>
          </a:bodyPr>
          <a:lstStyle/>
          <a:p>
            <a:r>
              <a:rPr lang="nb-NO"/>
              <a:t>Region Midt</a:t>
            </a:r>
            <a:br>
              <a:rPr lang="nb-NO"/>
            </a:br>
            <a:r>
              <a:rPr lang="nb-NO"/>
              <a:t>Trøndelag – Møre og Romsdal</a:t>
            </a:r>
          </a:p>
        </p:txBody>
      </p:sp>
      <p:sp>
        <p:nvSpPr>
          <p:cNvPr id="9" name="TekstSylinder 8">
            <a:extLst>
              <a:ext uri="{FF2B5EF4-FFF2-40B4-BE49-F238E27FC236}">
                <a16:creationId xmlns:a16="http://schemas.microsoft.com/office/drawing/2014/main" id="{69A328BA-5BAD-464C-AB21-8D598181FD3E}"/>
              </a:ext>
            </a:extLst>
          </p:cNvPr>
          <p:cNvSpPr txBox="1"/>
          <p:nvPr/>
        </p:nvSpPr>
        <p:spPr>
          <a:xfrm>
            <a:off x="5899191" y="4125375"/>
            <a:ext cx="2642711" cy="646331"/>
          </a:xfrm>
          <a:prstGeom prst="rect">
            <a:avLst/>
          </a:prstGeom>
          <a:noFill/>
        </p:spPr>
        <p:txBody>
          <a:bodyPr wrap="none" rtlCol="0">
            <a:spAutoFit/>
          </a:bodyPr>
          <a:lstStyle/>
          <a:p>
            <a:r>
              <a:rPr lang="nb-NO"/>
              <a:t>Region Øst</a:t>
            </a:r>
            <a:br>
              <a:rPr lang="nb-NO"/>
            </a:br>
            <a:r>
              <a:rPr lang="nb-NO"/>
              <a:t>Oslo – Viken - Innlandet</a:t>
            </a:r>
          </a:p>
        </p:txBody>
      </p:sp>
      <p:sp>
        <p:nvSpPr>
          <p:cNvPr id="10" name="TekstSylinder 9">
            <a:extLst>
              <a:ext uri="{FF2B5EF4-FFF2-40B4-BE49-F238E27FC236}">
                <a16:creationId xmlns:a16="http://schemas.microsoft.com/office/drawing/2014/main" id="{A42897C7-D308-4891-910A-483E7C71E867}"/>
              </a:ext>
            </a:extLst>
          </p:cNvPr>
          <p:cNvSpPr txBox="1"/>
          <p:nvPr/>
        </p:nvSpPr>
        <p:spPr>
          <a:xfrm>
            <a:off x="3919829" y="5668280"/>
            <a:ext cx="3194272" cy="646331"/>
          </a:xfrm>
          <a:prstGeom prst="rect">
            <a:avLst/>
          </a:prstGeom>
          <a:noFill/>
        </p:spPr>
        <p:txBody>
          <a:bodyPr wrap="none" rtlCol="0">
            <a:spAutoFit/>
          </a:bodyPr>
          <a:lstStyle/>
          <a:p>
            <a:r>
              <a:rPr lang="nb-NO"/>
              <a:t>Region Sør</a:t>
            </a:r>
            <a:br>
              <a:rPr lang="nb-NO"/>
            </a:br>
            <a:r>
              <a:rPr lang="nb-NO"/>
              <a:t>Agder – Vestfold og Telemark</a:t>
            </a:r>
          </a:p>
        </p:txBody>
      </p:sp>
      <p:sp>
        <p:nvSpPr>
          <p:cNvPr id="11" name="TekstSylinder 10">
            <a:extLst>
              <a:ext uri="{FF2B5EF4-FFF2-40B4-BE49-F238E27FC236}">
                <a16:creationId xmlns:a16="http://schemas.microsoft.com/office/drawing/2014/main" id="{EDB4291B-E86F-4711-A7BB-05EC60C9A478}"/>
              </a:ext>
            </a:extLst>
          </p:cNvPr>
          <p:cNvSpPr txBox="1"/>
          <p:nvPr/>
        </p:nvSpPr>
        <p:spPr>
          <a:xfrm>
            <a:off x="1657607" y="3907858"/>
            <a:ext cx="2262222" cy="646331"/>
          </a:xfrm>
          <a:prstGeom prst="rect">
            <a:avLst/>
          </a:prstGeom>
          <a:noFill/>
        </p:spPr>
        <p:txBody>
          <a:bodyPr wrap="none" rtlCol="0">
            <a:spAutoFit/>
          </a:bodyPr>
          <a:lstStyle/>
          <a:p>
            <a:pPr algn="r"/>
            <a:r>
              <a:rPr lang="nb-NO"/>
              <a:t>Region Vest</a:t>
            </a:r>
            <a:br>
              <a:rPr lang="nb-NO"/>
            </a:br>
            <a:r>
              <a:rPr lang="nb-NO" err="1"/>
              <a:t>Vestland</a:t>
            </a:r>
            <a:r>
              <a:rPr lang="nb-NO"/>
              <a:t> - Rogaland</a:t>
            </a:r>
          </a:p>
        </p:txBody>
      </p:sp>
      <p:sp>
        <p:nvSpPr>
          <p:cNvPr id="12" name="TekstSylinder 11">
            <a:extLst>
              <a:ext uri="{FF2B5EF4-FFF2-40B4-BE49-F238E27FC236}">
                <a16:creationId xmlns:a16="http://schemas.microsoft.com/office/drawing/2014/main" id="{E5EF5CE7-E472-4CCB-AC12-DE26E153602E}"/>
              </a:ext>
            </a:extLst>
          </p:cNvPr>
          <p:cNvSpPr txBox="1"/>
          <p:nvPr/>
        </p:nvSpPr>
        <p:spPr>
          <a:xfrm>
            <a:off x="3659890" y="433589"/>
            <a:ext cx="3382080" cy="646331"/>
          </a:xfrm>
          <a:prstGeom prst="rect">
            <a:avLst/>
          </a:prstGeom>
          <a:noFill/>
        </p:spPr>
        <p:txBody>
          <a:bodyPr wrap="none" rtlCol="0">
            <a:spAutoFit/>
          </a:bodyPr>
          <a:lstStyle/>
          <a:p>
            <a:pPr algn="r"/>
            <a:r>
              <a:rPr lang="nb-NO"/>
              <a:t>Region Nord</a:t>
            </a:r>
            <a:br>
              <a:rPr lang="nb-NO"/>
            </a:br>
            <a:r>
              <a:rPr lang="nb-NO"/>
              <a:t>Troms og Finnmark - Nordland </a:t>
            </a:r>
          </a:p>
        </p:txBody>
      </p:sp>
    </p:spTree>
    <p:extLst>
      <p:ext uri="{BB962C8B-B14F-4D97-AF65-F5344CB8AC3E}">
        <p14:creationId xmlns:p14="http://schemas.microsoft.com/office/powerpoint/2010/main" val="29536475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4BD989E-EC60-4C59-8E48-3055053A391E}"/>
              </a:ext>
            </a:extLst>
          </p:cNvPr>
          <p:cNvSpPr>
            <a:spLocks noGrp="1"/>
          </p:cNvSpPr>
          <p:nvPr>
            <p:ph type="title"/>
          </p:nvPr>
        </p:nvSpPr>
        <p:spPr/>
        <p:txBody>
          <a:bodyPr>
            <a:noAutofit/>
          </a:bodyPr>
          <a:lstStyle/>
          <a:p>
            <a:pPr algn="l"/>
            <a:r>
              <a:rPr lang="nb-NO" sz="4000"/>
              <a:t>Hvorfor være organisert?</a:t>
            </a:r>
          </a:p>
        </p:txBody>
      </p:sp>
      <p:sp>
        <p:nvSpPr>
          <p:cNvPr id="3" name="Plassholder for innhold 2">
            <a:extLst>
              <a:ext uri="{FF2B5EF4-FFF2-40B4-BE49-F238E27FC236}">
                <a16:creationId xmlns:a16="http://schemas.microsoft.com/office/drawing/2014/main" id="{9468FF94-4629-40B9-846F-D45C9F8BE2F5}"/>
              </a:ext>
            </a:extLst>
          </p:cNvPr>
          <p:cNvSpPr>
            <a:spLocks noGrp="1"/>
          </p:cNvSpPr>
          <p:nvPr>
            <p:ph idx="1"/>
          </p:nvPr>
        </p:nvSpPr>
        <p:spPr/>
        <p:txBody>
          <a:bodyPr>
            <a:normAutofit/>
          </a:bodyPr>
          <a:lstStyle/>
          <a:p>
            <a:pPr algn="l">
              <a:buClr>
                <a:schemeClr val="tx2"/>
              </a:buClr>
            </a:pPr>
            <a:r>
              <a:rPr lang="nb-NO" sz="2000">
                <a:solidFill>
                  <a:srgbClr val="425563"/>
                </a:solidFill>
                <a:latin typeface="Arial" panose="020B0604020202020204" pitchFamily="34" charset="0"/>
              </a:rPr>
              <a:t>Du får hjelp når du trenger det. Av folk som kan reglene som gjelder i arbeidslivet. Dette gir deg trygghet.</a:t>
            </a:r>
          </a:p>
          <a:p>
            <a:pPr algn="l">
              <a:buClr>
                <a:schemeClr val="tx2"/>
              </a:buClr>
            </a:pPr>
            <a:r>
              <a:rPr lang="nb-NO" sz="2000">
                <a:solidFill>
                  <a:srgbClr val="425563"/>
                </a:solidFill>
                <a:latin typeface="Arial" panose="020B0604020202020204" pitchFamily="34" charset="0"/>
              </a:rPr>
              <a:t>Det lønner seg for deg, fordi det gir deg en rekke fordeler – både på jobben og privat.</a:t>
            </a:r>
          </a:p>
          <a:p>
            <a:pPr algn="l">
              <a:buClr>
                <a:schemeClr val="tx2"/>
              </a:buClr>
            </a:pPr>
            <a:r>
              <a:rPr lang="nb-NO" sz="2000">
                <a:solidFill>
                  <a:srgbClr val="425563"/>
                </a:solidFill>
                <a:latin typeface="Arial" panose="020B0604020202020204" pitchFamily="34" charset="0"/>
              </a:rPr>
              <a:t>Det lønner seg for samfunnet, fordi det er samarbeidet mellom fagforeninger, arbeidsgivere og myndigheter som sikrer mange av de velferdsgodene vi alle nyter godt av. </a:t>
            </a:r>
            <a:br>
              <a:rPr lang="nb-NO" sz="2000">
                <a:solidFill>
                  <a:srgbClr val="425563"/>
                </a:solidFill>
                <a:latin typeface="Arial" panose="020B0604020202020204" pitchFamily="34" charset="0"/>
              </a:rPr>
            </a:br>
            <a:endParaRPr lang="nb-NO" sz="2000">
              <a:solidFill>
                <a:srgbClr val="425563"/>
              </a:solidFill>
              <a:latin typeface="Arial" panose="020B0604020202020204" pitchFamily="34" charset="0"/>
            </a:endParaRPr>
          </a:p>
          <a:p>
            <a:pPr marL="0" indent="0" algn="r">
              <a:buNone/>
            </a:pPr>
            <a:r>
              <a:rPr lang="nb-NO" sz="2000" i="1">
                <a:solidFill>
                  <a:srgbClr val="DD4815"/>
                </a:solidFill>
                <a:latin typeface="Arial Nova Light" panose="020B0304020202020204" pitchFamily="34" charset="0"/>
              </a:rPr>
              <a:t>Jo flere som er med i fagforeninger, </a:t>
            </a:r>
            <a:br>
              <a:rPr lang="nb-NO" sz="2000" i="1">
                <a:solidFill>
                  <a:srgbClr val="DD4815"/>
                </a:solidFill>
                <a:latin typeface="Arial Nova Light" panose="020B0304020202020204" pitchFamily="34" charset="0"/>
              </a:rPr>
            </a:br>
            <a:r>
              <a:rPr lang="nb-NO" sz="2000" i="1">
                <a:solidFill>
                  <a:srgbClr val="DD4815"/>
                </a:solidFill>
                <a:latin typeface="Arial Nova Light" panose="020B0304020202020204" pitchFamily="34" charset="0"/>
              </a:rPr>
              <a:t>jo bedre fungerer dette samarbeidet.</a:t>
            </a:r>
            <a:endParaRPr lang="nb-NO" sz="1600" i="1">
              <a:solidFill>
                <a:srgbClr val="DD4815"/>
              </a:solidFill>
              <a:latin typeface="Arial Nova Light" panose="020B0304020202020204" pitchFamily="34" charset="0"/>
            </a:endParaRPr>
          </a:p>
        </p:txBody>
      </p:sp>
    </p:spTree>
    <p:extLst>
      <p:ext uri="{BB962C8B-B14F-4D97-AF65-F5344CB8AC3E}">
        <p14:creationId xmlns:p14="http://schemas.microsoft.com/office/powerpoint/2010/main" val="34846289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0047BAE-EBAC-4571-BBCD-E3F6B6212B0D}"/>
              </a:ext>
            </a:extLst>
          </p:cNvPr>
          <p:cNvSpPr>
            <a:spLocks noGrp="1"/>
          </p:cNvSpPr>
          <p:nvPr>
            <p:ph type="title"/>
          </p:nvPr>
        </p:nvSpPr>
        <p:spPr/>
        <p:txBody>
          <a:bodyPr>
            <a:normAutofit/>
          </a:bodyPr>
          <a:lstStyle/>
          <a:p>
            <a:pPr algn="l"/>
            <a:r>
              <a:rPr lang="nb-NO" sz="4000"/>
              <a:t>Hjelp når du trenger det</a:t>
            </a:r>
          </a:p>
        </p:txBody>
      </p:sp>
      <p:sp>
        <p:nvSpPr>
          <p:cNvPr id="3" name="Plassholder for innhold 2">
            <a:extLst>
              <a:ext uri="{FF2B5EF4-FFF2-40B4-BE49-F238E27FC236}">
                <a16:creationId xmlns:a16="http://schemas.microsoft.com/office/drawing/2014/main" id="{5B313FB5-D32C-4633-B4D8-6D8F93485B3F}"/>
              </a:ext>
            </a:extLst>
          </p:cNvPr>
          <p:cNvSpPr>
            <a:spLocks noGrp="1"/>
          </p:cNvSpPr>
          <p:nvPr>
            <p:ph idx="1"/>
          </p:nvPr>
        </p:nvSpPr>
        <p:spPr>
          <a:xfrm>
            <a:off x="1981200" y="1503951"/>
            <a:ext cx="8229600" cy="4525963"/>
          </a:xfrm>
        </p:spPr>
        <p:txBody>
          <a:bodyPr>
            <a:normAutofit fontScale="25000" lnSpcReduction="20000"/>
          </a:bodyPr>
          <a:lstStyle/>
          <a:p>
            <a:pPr>
              <a:buClr>
                <a:schemeClr val="tx2"/>
              </a:buClr>
            </a:pPr>
            <a:r>
              <a:rPr lang="nb-NO" sz="8000">
                <a:solidFill>
                  <a:srgbClr val="425563"/>
                </a:solidFill>
              </a:rPr>
              <a:t>I Parat jobber vi for at du skal ha tillitsvalgte på din arbeidsplass. </a:t>
            </a:r>
            <a:br>
              <a:rPr lang="nb-NO" sz="8000">
                <a:solidFill>
                  <a:srgbClr val="425563"/>
                </a:solidFill>
              </a:rPr>
            </a:br>
            <a:r>
              <a:rPr lang="nb-NO" sz="8000">
                <a:solidFill>
                  <a:srgbClr val="425563"/>
                </a:solidFill>
              </a:rPr>
              <a:t>De jobber for deg, og sørger for at din arbeidsdag blir enda bedre. </a:t>
            </a:r>
            <a:br>
              <a:rPr lang="nb-NO" sz="8000">
                <a:solidFill>
                  <a:srgbClr val="425563"/>
                </a:solidFill>
              </a:rPr>
            </a:br>
            <a:endParaRPr lang="nb-NO" sz="8000">
              <a:solidFill>
                <a:srgbClr val="425563"/>
              </a:solidFill>
            </a:endParaRPr>
          </a:p>
          <a:p>
            <a:pPr>
              <a:buClr>
                <a:schemeClr val="tx2"/>
              </a:buClr>
            </a:pPr>
            <a:r>
              <a:rPr lang="nb-NO" sz="8000">
                <a:solidFill>
                  <a:srgbClr val="425563"/>
                </a:solidFill>
              </a:rPr>
              <a:t>Som medlem i Parat får du også profesjonell hjelp hvis du har problemer på jobben. Parat har advokater og rådgivere som hjelper deg i saker som</a:t>
            </a:r>
            <a:br>
              <a:rPr lang="nb-NO" sz="8000"/>
            </a:br>
            <a:br>
              <a:rPr lang="nb-NO" sz="8000"/>
            </a:br>
            <a:r>
              <a:rPr lang="nb-NO" sz="6400">
                <a:solidFill>
                  <a:srgbClr val="FF0000"/>
                </a:solidFill>
              </a:rPr>
              <a:t>- </a:t>
            </a:r>
            <a:r>
              <a:rPr lang="nb-NO" sz="6400">
                <a:solidFill>
                  <a:srgbClr val="425563"/>
                </a:solidFill>
              </a:rPr>
              <a:t>ansettelsesavtale</a:t>
            </a:r>
            <a:br>
              <a:rPr lang="nb-NO" sz="6400"/>
            </a:br>
            <a:r>
              <a:rPr lang="nb-NO" sz="6400">
                <a:solidFill>
                  <a:srgbClr val="FF0000"/>
                </a:solidFill>
              </a:rPr>
              <a:t>- </a:t>
            </a:r>
            <a:r>
              <a:rPr lang="nb-NO" sz="6400">
                <a:solidFill>
                  <a:srgbClr val="425563"/>
                </a:solidFill>
              </a:rPr>
              <a:t>arbeidstidsbestemmelser</a:t>
            </a:r>
            <a:br>
              <a:rPr lang="nb-NO" sz="6400"/>
            </a:br>
            <a:r>
              <a:rPr lang="nb-NO" sz="6400">
                <a:solidFill>
                  <a:srgbClr val="FF0000"/>
                </a:solidFill>
              </a:rPr>
              <a:t>- </a:t>
            </a:r>
            <a:r>
              <a:rPr lang="nb-NO" sz="6400">
                <a:solidFill>
                  <a:srgbClr val="425563"/>
                </a:solidFill>
              </a:rPr>
              <a:t>etter- og videreutdanning</a:t>
            </a:r>
            <a:br>
              <a:rPr lang="nb-NO" sz="6400"/>
            </a:br>
            <a:r>
              <a:rPr lang="nb-NO" sz="6400">
                <a:solidFill>
                  <a:srgbClr val="FF0000"/>
                </a:solidFill>
              </a:rPr>
              <a:t>- </a:t>
            </a:r>
            <a:r>
              <a:rPr lang="nb-NO" sz="6400">
                <a:solidFill>
                  <a:srgbClr val="425563"/>
                </a:solidFill>
              </a:rPr>
              <a:t>ferierettigheter</a:t>
            </a:r>
            <a:br>
              <a:rPr lang="nb-NO" sz="6400"/>
            </a:br>
            <a:r>
              <a:rPr lang="nb-NO" sz="6400">
                <a:solidFill>
                  <a:srgbClr val="FF0000"/>
                </a:solidFill>
              </a:rPr>
              <a:t>- </a:t>
            </a:r>
            <a:r>
              <a:rPr lang="nb-NO" sz="6400">
                <a:solidFill>
                  <a:srgbClr val="425563"/>
                </a:solidFill>
              </a:rPr>
              <a:t>lønnsutvikling og lønnsforhandlinger</a:t>
            </a:r>
            <a:br>
              <a:rPr lang="nb-NO" sz="6400"/>
            </a:br>
            <a:r>
              <a:rPr lang="nb-NO" sz="6400">
                <a:solidFill>
                  <a:srgbClr val="FF0000"/>
                </a:solidFill>
              </a:rPr>
              <a:t>- </a:t>
            </a:r>
            <a:r>
              <a:rPr lang="nb-NO" sz="6400">
                <a:solidFill>
                  <a:srgbClr val="425563"/>
                </a:solidFill>
              </a:rPr>
              <a:t>medbestemmelse</a:t>
            </a:r>
            <a:br>
              <a:rPr lang="nb-NO" sz="6400"/>
            </a:br>
            <a:r>
              <a:rPr lang="nb-NO" sz="6400">
                <a:solidFill>
                  <a:srgbClr val="FF0000"/>
                </a:solidFill>
              </a:rPr>
              <a:t>- </a:t>
            </a:r>
            <a:r>
              <a:rPr lang="nb-NO" sz="6400">
                <a:solidFill>
                  <a:srgbClr val="425563"/>
                </a:solidFill>
              </a:rPr>
              <a:t>oppsigelsesvern</a:t>
            </a:r>
            <a:br>
              <a:rPr lang="nb-NO" sz="6400"/>
            </a:br>
            <a:r>
              <a:rPr lang="nb-NO" sz="6400">
                <a:solidFill>
                  <a:srgbClr val="FF0000"/>
                </a:solidFill>
              </a:rPr>
              <a:t>- </a:t>
            </a:r>
            <a:r>
              <a:rPr lang="nb-NO" sz="6400">
                <a:solidFill>
                  <a:srgbClr val="425563"/>
                </a:solidFill>
              </a:rPr>
              <a:t>permisjonsrettigheter</a:t>
            </a:r>
            <a:br>
              <a:rPr lang="nb-NO" sz="6400">
                <a:solidFill>
                  <a:srgbClr val="425563"/>
                </a:solidFill>
              </a:rPr>
            </a:br>
            <a:endParaRPr lang="nb-NO" sz="8000">
              <a:solidFill>
                <a:srgbClr val="425563"/>
              </a:solidFill>
            </a:endParaRPr>
          </a:p>
          <a:p>
            <a:pPr>
              <a:buClr>
                <a:schemeClr val="tx2"/>
              </a:buClr>
            </a:pPr>
            <a:r>
              <a:rPr lang="nb-NO" sz="8000">
                <a:solidFill>
                  <a:srgbClr val="425563"/>
                </a:solidFill>
              </a:rPr>
              <a:t>Parats advokater kan også hjelpe deg med private saker.</a:t>
            </a:r>
            <a:br>
              <a:rPr lang="nb-NO" sz="8000">
                <a:solidFill>
                  <a:srgbClr val="425563"/>
                </a:solidFill>
              </a:rPr>
            </a:br>
            <a:endParaRPr lang="nb-NO" sz="3600">
              <a:solidFill>
                <a:srgbClr val="425563"/>
              </a:solidFill>
            </a:endParaRPr>
          </a:p>
          <a:p>
            <a:pPr marL="0" indent="0" algn="r">
              <a:buNone/>
            </a:pPr>
            <a:br>
              <a:rPr lang="nb-NO" sz="1200"/>
            </a:br>
            <a:br>
              <a:rPr lang="nb-NO" sz="1200"/>
            </a:br>
            <a:endParaRPr lang="nb-NO" sz="4000" i="1">
              <a:solidFill>
                <a:srgbClr val="425563"/>
              </a:solidFill>
              <a:latin typeface="Arial Nova Light" panose="020B0304020202020204" pitchFamily="34" charset="0"/>
            </a:endParaRPr>
          </a:p>
          <a:p>
            <a:pPr marL="0" indent="0" algn="r">
              <a:buNone/>
            </a:pPr>
            <a:r>
              <a:rPr lang="nb-NO" sz="8000" i="1">
                <a:solidFill>
                  <a:srgbClr val="DD4815"/>
                </a:solidFill>
                <a:latin typeface="Arial Nova Light" panose="020B0304020202020204" pitchFamily="34" charset="0"/>
              </a:rPr>
              <a:t>Som organisert står du sterkere i forholdet til din arbeidsgiver!</a:t>
            </a:r>
            <a:endParaRPr lang="nb-NO" sz="4000" i="1">
              <a:solidFill>
                <a:srgbClr val="DD4815"/>
              </a:solidFill>
              <a:latin typeface="Arial Nova Light" panose="020B0304020202020204" pitchFamily="34" charset="0"/>
            </a:endParaRPr>
          </a:p>
        </p:txBody>
      </p:sp>
    </p:spTree>
    <p:extLst>
      <p:ext uri="{BB962C8B-B14F-4D97-AF65-F5344CB8AC3E}">
        <p14:creationId xmlns:p14="http://schemas.microsoft.com/office/powerpoint/2010/main" val="1581683929"/>
      </p:ext>
    </p:extLst>
  </p:cSld>
  <p:clrMapOvr>
    <a:masterClrMapping/>
  </p:clrMapOvr>
</p:sld>
</file>

<file path=ppt/theme/theme1.xml><?xml version="1.0" encoding="utf-8"?>
<a:theme xmlns:a="http://schemas.openxmlformats.org/drawingml/2006/main" name="Presentasjonsmal_2017">
  <a:themeElements>
    <a:clrScheme name="Parat 1">
      <a:dk1>
        <a:srgbClr val="425563"/>
      </a:dk1>
      <a:lt1>
        <a:sysClr val="window" lastClr="FFFFFF"/>
      </a:lt1>
      <a:dk2>
        <a:srgbClr val="FC2D0D"/>
      </a:dk2>
      <a:lt2>
        <a:srgbClr val="D7D2CB"/>
      </a:lt2>
      <a:accent1>
        <a:srgbClr val="425563"/>
      </a:accent1>
      <a:accent2>
        <a:srgbClr val="D9E1E2"/>
      </a:accent2>
      <a:accent3>
        <a:srgbClr val="DD4815"/>
      </a:accent3>
      <a:accent4>
        <a:srgbClr val="00A000"/>
      </a:accent4>
      <a:accent5>
        <a:srgbClr val="0071FF"/>
      </a:accent5>
      <a:accent6>
        <a:srgbClr val="8063CA"/>
      </a:accent6>
      <a:hlink>
        <a:srgbClr val="DD4815"/>
      </a:hlink>
      <a:folHlink>
        <a:srgbClr val="DD4815"/>
      </a:folHlink>
    </a:clrScheme>
    <a:fontScheme name="Office klassisk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Selskapsdokument" ma:contentTypeID="0x0101000A1CF8F47B365341BB14045B51334F5900A9ED3CECF505BD43BFC626FA11C63897" ma:contentTypeVersion="18" ma:contentTypeDescription="Opprett et nytt dokument." ma:contentTypeScope="" ma:versionID="af667ac010297a08bbf73a1969bea285">
  <xsd:schema xmlns:xsd="http://www.w3.org/2001/XMLSchema" xmlns:xs="http://www.w3.org/2001/XMLSchema" xmlns:p="http://schemas.microsoft.com/office/2006/metadata/properties" xmlns:ns2="b3d4a746-445c-4256-a6a6-abe813318ab1" xmlns:ns3="24562811-efb3-4d24-9daa-69c8c2528fe7" xmlns:ns4="6ef6bfab-8676-4f53-aab9-3862b291f5be" targetNamespace="http://schemas.microsoft.com/office/2006/metadata/properties" ma:root="true" ma:fieldsID="b3a9f40eae8fdc01af3908f9f8d919a7" ns2:_="" ns3:_="" ns4:_="">
    <xsd:import namespace="b3d4a746-445c-4256-a6a6-abe813318ab1"/>
    <xsd:import namespace="24562811-efb3-4d24-9daa-69c8c2528fe7"/>
    <xsd:import namespace="6ef6bfab-8676-4f53-aab9-3862b291f5be"/>
    <xsd:element name="properties">
      <xsd:complexType>
        <xsd:sequence>
          <xsd:element name="documentManagement">
            <xsd:complexType>
              <xsd:all>
                <xsd:element ref="ns2:jf6855d63ec54d57829e7a6cefa50376" minOccurs="0"/>
                <xsd:element ref="ns2:TaxCatchAll" minOccurs="0"/>
                <xsd:element ref="ns2:TaxCatchAllLabel" minOccurs="0"/>
                <xsd:element ref="ns2:DocumentType" minOccurs="0"/>
                <xsd:element ref="ns2:ContactPerson" minOccurs="0"/>
                <xsd:element ref="ns2:ContactPersonCompany" minOccurs="0"/>
                <xsd:element ref="ns2:ContactPersonCompanyID" minOccurs="0"/>
                <xsd:element ref="ns2:ContactPersonID" minOccurs="0"/>
                <xsd:element ref="ns2:DocumentDescription" minOccurs="0"/>
                <xsd:element ref="ns2:MailDate" minOccurs="0"/>
                <xsd:element ref="ns2:Direction" minOccurs="0"/>
                <xsd:element ref="ns2:DocLink" minOccurs="0"/>
                <xsd:element ref="ns2:ConversationIndex" minOccurs="0"/>
                <xsd:element ref="ns2:ConversationID" minOccurs="0"/>
                <xsd:element ref="ns2:ConversationTopic" minOccurs="0"/>
                <xsd:element ref="ns2:SiteNo" minOccurs="0"/>
                <xsd:element ref="ns2:EmailPreview" minOccurs="0"/>
                <xsd:element ref="ns2:_dlc_DocId" minOccurs="0"/>
                <xsd:element ref="ns2:_dlc_DocIdUrl" minOccurs="0"/>
                <xsd:element ref="ns2:_dlc_DocIdPersistId" minOccurs="0"/>
                <xsd:element ref="ns2:EmailFrom1" minOccurs="0"/>
                <xsd:element ref="ns2:EmailTo1" minOccurs="0"/>
                <xsd:element ref="ns2:Responsible" minOccurs="0"/>
                <xsd:element ref="ns3:ParentFolderElements" minOccurs="0"/>
                <xsd:element ref="ns3:MediaServiceMetadata" minOccurs="0"/>
                <xsd:element ref="ns3:MediaServiceFastMetadata" minOccurs="0"/>
                <xsd:element ref="ns4:SharedWithUsers" minOccurs="0"/>
                <xsd:element ref="ns4:SharedWithDetails" minOccurs="0"/>
                <xsd:element ref="ns3:MediaServiceAutoKeyPoints" minOccurs="0"/>
                <xsd:element ref="ns3:MediaServiceKeyPoints"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3d4a746-445c-4256-a6a6-abe813318ab1" elementFormDefault="qualified">
    <xsd:import namespace="http://schemas.microsoft.com/office/2006/documentManagement/types"/>
    <xsd:import namespace="http://schemas.microsoft.com/office/infopath/2007/PartnerControls"/>
    <xsd:element name="jf6855d63ec54d57829e7a6cefa50376" ma:index="8" nillable="true" ma:taxonomy="true" ma:internalName="jf6855d63ec54d57829e7a6cefa50376" ma:taxonomyFieldName="DocumentContent" ma:displayName="Dokumentinnhold" ma:fieldId="{3f6855d6-3ec5-4d57-829e-7a6cefa50376}" ma:sspId="8185d8af-3f25-40a7-921c-80b5f008bc43" ma:termSetId="12408526-1e19-4a35-980d-e7f2cda7cc70" ma:anchorId="71549268-46ee-4ddc-a9ba-2907c06a901d" ma:open="false" ma:isKeyword="false">
      <xsd:complexType>
        <xsd:sequence>
          <xsd:element ref="pc:Terms" minOccurs="0" maxOccurs="1"/>
        </xsd:sequence>
      </xsd:complexType>
    </xsd:element>
    <xsd:element name="TaxCatchAll" ma:index="9" nillable="true" ma:displayName="Taxonomy Catch All Column" ma:hidden="true" ma:list="{c4988e04-d25f-434a-b242-c08e1c78368d}" ma:internalName="TaxCatchAll" ma:showField="CatchAllData" ma:web="b3d4a746-445c-4256-a6a6-abe813318ab1">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c4988e04-d25f-434a-b242-c08e1c78368d}" ma:internalName="TaxCatchAllLabel" ma:readOnly="true" ma:showField="CatchAllDataLabel" ma:web="b3d4a746-445c-4256-a6a6-abe813318ab1">
      <xsd:complexType>
        <xsd:complexContent>
          <xsd:extension base="dms:MultiChoiceLookup">
            <xsd:sequence>
              <xsd:element name="Value" type="dms:Lookup" maxOccurs="unbounded" minOccurs="0" nillable="true"/>
            </xsd:sequence>
          </xsd:extension>
        </xsd:complexContent>
      </xsd:complexType>
    </xsd:element>
    <xsd:element name="DocumentType" ma:index="12" nillable="true" ma:displayName="Dokumenttype" ma:internalName="DocumentType">
      <xsd:simpleType>
        <xsd:restriction base="dms:Choice">
          <xsd:enumeration value="E-post"/>
          <xsd:enumeration value="Dokument"/>
          <xsd:enumeration value="Regneark"/>
          <xsd:enumeration value="PDF"/>
          <xsd:enumeration value="Presentasjon"/>
          <xsd:enumeration value="Bilde"/>
          <xsd:enumeration value="Skjema"/>
          <xsd:enumeration value="Tegning"/>
        </xsd:restriction>
      </xsd:simpleType>
    </xsd:element>
    <xsd:element name="ContactPerson" ma:index="13" nillable="true" ma:displayName="Kontaktperson" ma:internalName="ContactPerson">
      <xsd:simpleType>
        <xsd:restriction base="dms:Text"/>
      </xsd:simpleType>
    </xsd:element>
    <xsd:element name="ContactPersonCompany" ma:index="14" nillable="true" ma:displayName="Kontaktperson selskap" ma:internalName="ContactPersonCompany">
      <xsd:simpleType>
        <xsd:restriction base="dms:Text"/>
      </xsd:simpleType>
    </xsd:element>
    <xsd:element name="ContactPersonCompanyID" ma:index="15" nillable="true" ma:displayName="Kontaktperson selskap ID" ma:internalName="ContactPersonCompanyID">
      <xsd:simpleType>
        <xsd:restriction base="dms:Text"/>
      </xsd:simpleType>
    </xsd:element>
    <xsd:element name="ContactPersonID" ma:index="16" nillable="true" ma:displayName="Kontaktperson ID" ma:internalName="ContactPersonID">
      <xsd:simpleType>
        <xsd:restriction base="dms:Text"/>
      </xsd:simpleType>
    </xsd:element>
    <xsd:element name="DocumentDescription" ma:index="17" nillable="true" ma:displayName="Dokumentbeskrivelse" ma:internalName="DocumentDescription">
      <xsd:simpleType>
        <xsd:restriction base="dms:Note"/>
      </xsd:simpleType>
    </xsd:element>
    <xsd:element name="MailDate" ma:index="18" nillable="true" ma:displayName="E-post dato" ma:format="DateTime" ma:internalName="MailDate">
      <xsd:simpleType>
        <xsd:restriction base="dms:DateTime"/>
      </xsd:simpleType>
    </xsd:element>
    <xsd:element name="Direction" ma:index="19" nillable="true" ma:displayName="E-postretning" ma:internalName="Direction">
      <xsd:simpleType>
        <xsd:restriction base="dms:Choice">
          <xsd:enumeration value="Inngående"/>
          <xsd:enumeration value="Utgående"/>
        </xsd:restriction>
      </xsd:simpleType>
    </xsd:element>
    <xsd:element name="DocLink" ma:index="20" nillable="true" ma:displayName="Dokumentlink" ma:internalName="DocLink">
      <xsd:simpleType>
        <xsd:restriction base="dms:Note"/>
      </xsd:simpleType>
    </xsd:element>
    <xsd:element name="ConversationIndex" ma:index="21" nillable="true" ma:displayName="ConversationIndex" ma:internalName="ConversationIndex">
      <xsd:simpleType>
        <xsd:restriction base="dms:Text"/>
      </xsd:simpleType>
    </xsd:element>
    <xsd:element name="ConversationID" ma:index="22" nillable="true" ma:displayName="Samtale" ma:internalName="ConversationID">
      <xsd:simpleType>
        <xsd:restriction base="dms:Text"/>
      </xsd:simpleType>
    </xsd:element>
    <xsd:element name="ConversationTopic" ma:index="23" nillable="true" ma:displayName="Samtale emne" ma:internalName="ConversationTopic">
      <xsd:simpleType>
        <xsd:restriction base="dms:Text"/>
      </xsd:simpleType>
    </xsd:element>
    <xsd:element name="SiteNo" ma:index="24" nillable="true" ma:displayName="Område Nr" ma:internalName="SiteNo">
      <xsd:simpleType>
        <xsd:restriction base="dms:Text"/>
      </xsd:simpleType>
    </xsd:element>
    <xsd:element name="EmailPreview" ma:index="25" nillable="true" ma:displayName="EmailPreview" ma:internalName="EmailPreview">
      <xsd:simpleType>
        <xsd:restriction base="dms:Note"/>
      </xsd:simpleType>
    </xsd:element>
    <xsd:element name="_dlc_DocId" ma:index="26" nillable="true" ma:displayName="Dokument-ID-verdi" ma:description="Verdien for dokument-IDen som er tilordnet elementet." ma:indexed="true" ma:internalName="_dlc_DocId" ma:readOnly="true">
      <xsd:simpleType>
        <xsd:restriction base="dms:Text"/>
      </xsd:simpleType>
    </xsd:element>
    <xsd:element name="_dlc_DocIdUrl" ma:index="27" nillable="true" ma:displayName="Dokument-ID" ma:description="Fast kobling til dokumente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8" nillable="true" ma:displayName="Persist ID" ma:description="Keep ID on add." ma:hidden="true" ma:internalName="_dlc_DocIdPersistId" ma:readOnly="true">
      <xsd:simpleType>
        <xsd:restriction base="dms:Boolean"/>
      </xsd:simpleType>
    </xsd:element>
    <xsd:element name="EmailFrom1" ma:index="29" nillable="true" ma:displayName="Fra" ma:internalName="EmailFrom1" ma:readOnly="false">
      <xsd:simpleType>
        <xsd:restriction base="dms:Text">
          <xsd:maxLength value="255"/>
        </xsd:restriction>
      </xsd:simpleType>
    </xsd:element>
    <xsd:element name="EmailTo1" ma:index="30" nillable="true" ma:displayName="Til" ma:internalName="EmailTo1" ma:readOnly="false">
      <xsd:simpleType>
        <xsd:restriction base="dms:Note">
          <xsd:maxLength value="255"/>
        </xsd:restriction>
      </xsd:simpleType>
    </xsd:element>
    <xsd:element name="Responsible" ma:index="31" nillable="true" ma:displayName="Ansvarlig" ma:internalName="Responsibl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4562811-efb3-4d24-9daa-69c8c2528fe7" elementFormDefault="qualified">
    <xsd:import namespace="http://schemas.microsoft.com/office/2006/documentManagement/types"/>
    <xsd:import namespace="http://schemas.microsoft.com/office/infopath/2007/PartnerControls"/>
    <xsd:element name="ParentFolderElements" ma:index="32" nillable="true" ma:displayName="Mapperelasjoner" ma:list="4f6694f4-591c-475a-ade7-eabe7021ef73" ma:internalName="ParentFolderElements" ma:showField="Title" ma:web="{6ef6bfab-8676-4f53-aab9-3862b291f5be}">
      <xsd:complexType>
        <xsd:complexContent>
          <xsd:extension base="dms:MultiChoiceLookup">
            <xsd:sequence>
              <xsd:element name="Value" type="dms:Lookup" maxOccurs="unbounded" minOccurs="0" nillable="true"/>
            </xsd:sequence>
          </xsd:extension>
        </xsd:complexContent>
      </xsd:complexType>
    </xsd:element>
    <xsd:element name="MediaServiceMetadata" ma:index="33" nillable="true" ma:displayName="MediaServiceMetadata" ma:hidden="true" ma:internalName="MediaServiceMetadata" ma:readOnly="true">
      <xsd:simpleType>
        <xsd:restriction base="dms:Note"/>
      </xsd:simpleType>
    </xsd:element>
    <xsd:element name="MediaServiceFastMetadata" ma:index="34" nillable="true" ma:displayName="MediaServiceFastMetadata" ma:hidden="true" ma:internalName="MediaServiceFastMetadata" ma:readOnly="true">
      <xsd:simpleType>
        <xsd:restriction base="dms:Note"/>
      </xsd:simpleType>
    </xsd:element>
    <xsd:element name="MediaServiceAutoKeyPoints" ma:index="37" nillable="true" ma:displayName="MediaServiceAutoKeyPoints" ma:hidden="true" ma:internalName="MediaServiceAutoKeyPoints" ma:readOnly="true">
      <xsd:simpleType>
        <xsd:restriction base="dms:Note"/>
      </xsd:simpleType>
    </xsd:element>
    <xsd:element name="MediaServiceKeyPoints" ma:index="38" nillable="true" ma:displayName="KeyPoints" ma:internalName="MediaServiceKeyPoints" ma:readOnly="true">
      <xsd:simpleType>
        <xsd:restriction base="dms:Note">
          <xsd:maxLength value="255"/>
        </xsd:restriction>
      </xsd:simpleType>
    </xsd:element>
    <xsd:element name="MediaServiceObjectDetectorVersions" ma:index="39" nillable="true" ma:displayName="MediaServiceObjectDetectorVersions" ma:hidden="true" ma:indexed="true" ma:internalName="MediaServiceObjectDetectorVersions" ma:readOnly="true">
      <xsd:simpleType>
        <xsd:restriction base="dms:Text"/>
      </xsd:simpleType>
    </xsd:element>
    <xsd:element name="MediaServiceSearchProperties" ma:index="4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ef6bfab-8676-4f53-aab9-3862b291f5be" elementFormDefault="qualified">
    <xsd:import namespace="http://schemas.microsoft.com/office/2006/documentManagement/types"/>
    <xsd:import namespace="http://schemas.microsoft.com/office/infopath/2007/PartnerControls"/>
    <xsd:element name="SharedWithUsers" ma:index="35"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6" nillable="true" ma:displayName="Delingsdetaljer"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DocLink xmlns="b3d4a746-445c-4256-a6a6-abe813318ab1" xsi:nil="true"/>
    <ConversationIndex xmlns="b3d4a746-445c-4256-a6a6-abe813318ab1" xsi:nil="true"/>
    <ParentFolderElements xmlns="24562811-efb3-4d24-9daa-69c8c2528fe7" xsi:nil="true"/>
    <EmailFrom1 xmlns="b3d4a746-445c-4256-a6a6-abe813318ab1" xsi:nil="true"/>
    <Direction xmlns="b3d4a746-445c-4256-a6a6-abe813318ab1" xsi:nil="true"/>
    <DocumentType xmlns="b3d4a746-445c-4256-a6a6-abe813318ab1" xsi:nil="true"/>
    <MailDate xmlns="b3d4a746-445c-4256-a6a6-abe813318ab1" xsi:nil="true"/>
    <ConversationID xmlns="b3d4a746-445c-4256-a6a6-abe813318ab1" xsi:nil="true"/>
    <EmailPreview xmlns="b3d4a746-445c-4256-a6a6-abe813318ab1" xsi:nil="true"/>
    <ContactPerson xmlns="b3d4a746-445c-4256-a6a6-abe813318ab1" xsi:nil="true"/>
    <ContactPersonCompanyID xmlns="b3d4a746-445c-4256-a6a6-abe813318ab1" xsi:nil="true"/>
    <ContactPersonID xmlns="b3d4a746-445c-4256-a6a6-abe813318ab1" xsi:nil="true"/>
    <TaxCatchAll xmlns="b3d4a746-445c-4256-a6a6-abe813318ab1" xsi:nil="true"/>
    <ConversationTopic xmlns="b3d4a746-445c-4256-a6a6-abe813318ab1" xsi:nil="true"/>
    <Responsible xmlns="b3d4a746-445c-4256-a6a6-abe813318ab1">
      <UserInfo>
        <DisplayName/>
        <AccountId xsi:nil="true"/>
        <AccountType/>
      </UserInfo>
    </Responsible>
    <ContactPersonCompany xmlns="b3d4a746-445c-4256-a6a6-abe813318ab1" xsi:nil="true"/>
    <jf6855d63ec54d57829e7a6cefa50376 xmlns="b3d4a746-445c-4256-a6a6-abe813318ab1">
      <Terms xmlns="http://schemas.microsoft.com/office/infopath/2007/PartnerControls"/>
    </jf6855d63ec54d57829e7a6cefa50376>
    <EmailTo1 xmlns="b3d4a746-445c-4256-a6a6-abe813318ab1" xsi:nil="true"/>
    <DocumentDescription xmlns="b3d4a746-445c-4256-a6a6-abe813318ab1" xsi:nil="true"/>
    <SiteNo xmlns="b3d4a746-445c-4256-a6a6-abe813318ab1" xsi:nil="true"/>
    <_dlc_DocId xmlns="b3d4a746-445c-4256-a6a6-abe813318ab1">SEL1-1175211931-23</_dlc_DocId>
    <_dlc_DocIdUrl xmlns="b3d4a746-445c-4256-a6a6-abe813318ab1">
      <Url>https://parat.sharepoint.com/sites/company/17/_layouts/15/DocIdRedir.aspx?ID=SEL1-1175211931-23</Url>
      <Description>SEL1-1175211931-23</Description>
    </_dlc_DocIdUrl>
    <SharedWithUsers xmlns="6ef6bfab-8676-4f53-aab9-3862b291f5be">
      <UserInfo>
        <DisplayName>Parat-Regionskontor</DisplayName>
        <AccountId>47</AccountId>
        <AccountType/>
      </UserInfo>
      <UserInfo>
        <DisplayName>Turid Svendsen</DisplayName>
        <AccountId>21</AccountId>
        <AccountType/>
      </UserInfo>
      <UserInfo>
        <DisplayName>Kåre Kvalvåg</DisplayName>
        <AccountId>36</AccountId>
        <AccountType/>
      </UserInfo>
      <UserInfo>
        <DisplayName>Trygve Bergsland</DisplayName>
        <AccountId>46</AccountId>
        <AccountType/>
      </UserInfo>
      <UserInfo>
        <DisplayName>Lise Harstad</DisplayName>
        <AccountId>99</AccountId>
        <AccountType/>
      </UserInfo>
      <UserInfo>
        <DisplayName>Juliet Yemane</DisplayName>
        <AccountId>859</AccountId>
        <AccountType/>
      </UserInfo>
      <UserInfo>
        <DisplayName>Arve Sigmundstad</DisplayName>
        <AccountId>61</AccountId>
        <AccountType/>
      </UserInfo>
    </SharedWithUsers>
  </documentManagement>
</p:properti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89EEDAF-57DD-4A1E-B92F-6358D955818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3d4a746-445c-4256-a6a6-abe813318ab1"/>
    <ds:schemaRef ds:uri="24562811-efb3-4d24-9daa-69c8c2528fe7"/>
    <ds:schemaRef ds:uri="6ef6bfab-8676-4f53-aab9-3862b291f5b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B9D4E61-6EEF-45E5-9407-98D855A070B9}">
  <ds:schemaRefs>
    <ds:schemaRef ds:uri="6ef6bfab-8676-4f53-aab9-3862b291f5be"/>
    <ds:schemaRef ds:uri="http://purl.org/dc/elements/1.1/"/>
    <ds:schemaRef ds:uri="b3d4a746-445c-4256-a6a6-abe813318ab1"/>
    <ds:schemaRef ds:uri="http://www.w3.org/XML/1998/namespace"/>
    <ds:schemaRef ds:uri="24562811-efb3-4d24-9daa-69c8c2528fe7"/>
    <ds:schemaRef ds:uri="http://schemas.microsoft.com/office/2006/metadata/properties"/>
    <ds:schemaRef ds:uri="http://schemas.microsoft.com/office/2006/documentManagement/types"/>
    <ds:schemaRef ds:uri="http://purl.org/dc/dcmitype/"/>
    <ds:schemaRef ds:uri="http://purl.org/dc/terms/"/>
    <ds:schemaRef ds:uri="http://schemas.microsoft.com/office/infopath/2007/PartnerControls"/>
    <ds:schemaRef ds:uri="http://schemas.openxmlformats.org/package/2006/metadata/core-properties"/>
  </ds:schemaRefs>
</ds:datastoreItem>
</file>

<file path=customXml/itemProps3.xml><?xml version="1.0" encoding="utf-8"?>
<ds:datastoreItem xmlns:ds="http://schemas.openxmlformats.org/officeDocument/2006/customXml" ds:itemID="{B77E1C52-7FA2-460E-8479-FF17DF1B8BC3}">
  <ds:schemaRefs>
    <ds:schemaRef ds:uri="http://schemas.microsoft.com/sharepoint/events"/>
  </ds:schemaRefs>
</ds:datastoreItem>
</file>

<file path=customXml/itemProps4.xml><?xml version="1.0" encoding="utf-8"?>
<ds:datastoreItem xmlns:ds="http://schemas.openxmlformats.org/officeDocument/2006/customXml" ds:itemID="{C8869DEE-F7DD-494D-BED7-18BFFF0EC8E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Presentasjonsmal_2017</Template>
  <TotalTime>97</TotalTime>
  <Words>3327</Words>
  <Application>Microsoft Office PowerPoint</Application>
  <PresentationFormat>Widescreen</PresentationFormat>
  <Paragraphs>413</Paragraphs>
  <Slides>30</Slides>
  <Notes>18</Notes>
  <HiddenSlides>0</HiddenSlides>
  <MMClips>0</MMClips>
  <ScaleCrop>false</ScaleCrop>
  <HeadingPairs>
    <vt:vector size="6" baseType="variant">
      <vt:variant>
        <vt:lpstr>Brukte skrifter</vt:lpstr>
      </vt:variant>
      <vt:variant>
        <vt:i4>4</vt:i4>
      </vt:variant>
      <vt:variant>
        <vt:lpstr>Tema</vt:lpstr>
      </vt:variant>
      <vt:variant>
        <vt:i4>1</vt:i4>
      </vt:variant>
      <vt:variant>
        <vt:lpstr>Lysbildetitler</vt:lpstr>
      </vt:variant>
      <vt:variant>
        <vt:i4>30</vt:i4>
      </vt:variant>
    </vt:vector>
  </HeadingPairs>
  <TitlesOfParts>
    <vt:vector size="35" baseType="lpstr">
      <vt:lpstr>Arial</vt:lpstr>
      <vt:lpstr>Arial Nova Light</vt:lpstr>
      <vt:lpstr>Calibri</vt:lpstr>
      <vt:lpstr>Helv</vt:lpstr>
      <vt:lpstr>Presentasjonsmal_2017</vt:lpstr>
      <vt:lpstr>Parat din arbeidstakerorganisasjon i YS  </vt:lpstr>
      <vt:lpstr>Parat – kort oppsummert</vt:lpstr>
      <vt:lpstr>PowerPoint-presentasjon</vt:lpstr>
      <vt:lpstr>Parat – et forbund i YS</vt:lpstr>
      <vt:lpstr>Parat – for medlemmene</vt:lpstr>
      <vt:lpstr>Parat - organisasjonen</vt:lpstr>
      <vt:lpstr>PowerPoint-presentasjon</vt:lpstr>
      <vt:lpstr>Hvorfor være organisert?</vt:lpstr>
      <vt:lpstr>Hjelp når du trenger det</vt:lpstr>
      <vt:lpstr>Hvorfor Parat?</vt:lpstr>
      <vt:lpstr>En vaksine mot dårlige arbeidsgivere</vt:lpstr>
      <vt:lpstr>Parat for deg som er leder!</vt:lpstr>
      <vt:lpstr>Medlemsfordelene</vt:lpstr>
      <vt:lpstr>Medbestemmelse</vt:lpstr>
      <vt:lpstr>Juridisk bistand til medlemmer</vt:lpstr>
      <vt:lpstr>Privatrettslig rådgivning</vt:lpstr>
      <vt:lpstr>Utdanningsstipend</vt:lpstr>
      <vt:lpstr>Compendia stat og personal</vt:lpstr>
      <vt:lpstr>PowerPoint-presentasjon</vt:lpstr>
      <vt:lpstr>Parat kompetanse</vt:lpstr>
      <vt:lpstr>Opplæring for tillitsvalgte</vt:lpstr>
      <vt:lpstr>Paratbladet</vt:lpstr>
      <vt:lpstr>Gjensidige forsikring</vt:lpstr>
      <vt:lpstr>Nordea</vt:lpstr>
      <vt:lpstr>YS Pensjon</vt:lpstr>
      <vt:lpstr>PowerPoint-presentasjon</vt:lpstr>
      <vt:lpstr>Driftstilskudd til medlemsgruppene</vt:lpstr>
      <vt:lpstr>Hva koster det å være medlem?</vt:lpstr>
      <vt:lpstr>Hva koster det egentlig (2024)?</vt:lpstr>
      <vt:lpstr>Parat for deg!</vt:lpstr>
    </vt:vector>
  </TitlesOfParts>
  <Company>Parat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Marianne Hårtveit</dc:creator>
  <cp:lastModifiedBy>Vetle Daler</cp:lastModifiedBy>
  <cp:revision>14</cp:revision>
  <cp:lastPrinted>2019-11-14T09:13:09Z</cp:lastPrinted>
  <dcterms:created xsi:type="dcterms:W3CDTF">2017-08-25T09:55:20Z</dcterms:created>
  <dcterms:modified xsi:type="dcterms:W3CDTF">2025-03-06T10:47:55Z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0x0101000A1CF8F47B365341BB14045B51334F5900A9ED3CECF505BD43BFC626FA11C63897</vt:lpwstr>
  </property>
  <property fmtid="{D5CDD505-2E9C-101B-9397-08002B2CF9AE}" pid="3" name="DocumentContent">
    <vt:lpwstr/>
  </property>
  <property fmtid="{D5CDD505-2E9C-101B-9397-08002B2CF9AE}" pid="4" name="_dlc_DocIdItemGuid">
    <vt:lpwstr>9ef7d656-1d3a-4150-bd4a-168f316c5619</vt:lpwstr>
  </property>
</Properties>
</file>