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6" r:id="rId2"/>
    <p:sldId id="438" r:id="rId3"/>
    <p:sldId id="423" r:id="rId4"/>
    <p:sldId id="424" r:id="rId5"/>
    <p:sldId id="407" r:id="rId6"/>
    <p:sldId id="408" r:id="rId7"/>
    <p:sldId id="409" r:id="rId8"/>
    <p:sldId id="410" r:id="rId9"/>
    <p:sldId id="452" r:id="rId10"/>
    <p:sldId id="378" r:id="rId11"/>
    <p:sldId id="379" r:id="rId12"/>
    <p:sldId id="380" r:id="rId13"/>
    <p:sldId id="381" r:id="rId14"/>
    <p:sldId id="382" r:id="rId15"/>
    <p:sldId id="454" r:id="rId16"/>
    <p:sldId id="460" r:id="rId17"/>
    <p:sldId id="462" r:id="rId18"/>
    <p:sldId id="463" r:id="rId19"/>
    <p:sldId id="464" r:id="rId20"/>
    <p:sldId id="465" r:id="rId21"/>
    <p:sldId id="466" r:id="rId22"/>
    <p:sldId id="467" r:id="rId23"/>
    <p:sldId id="468" r:id="rId24"/>
    <p:sldId id="469" r:id="rId25"/>
    <p:sldId id="439" r:id="rId26"/>
    <p:sldId id="338" r:id="rId27"/>
    <p:sldId id="344" r:id="rId28"/>
    <p:sldId id="346" r:id="rId29"/>
    <p:sldId id="440" r:id="rId30"/>
    <p:sldId id="441" r:id="rId31"/>
    <p:sldId id="442" r:id="rId32"/>
    <p:sldId id="443" r:id="rId33"/>
    <p:sldId id="444" r:id="rId34"/>
    <p:sldId id="340" r:id="rId35"/>
    <p:sldId id="341" r:id="rId36"/>
    <p:sldId id="342" r:id="rId37"/>
  </p:sldIdLst>
  <p:sldSz cx="9144000" cy="6858000" type="screen4x3"/>
  <p:notesSz cx="6797675" cy="9874250"/>
  <p:defaultTextStyle>
    <a:defPPr>
      <a:defRPr lang="nb-NO"/>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5562"/>
    <a:srgbClr val="FC4821"/>
    <a:srgbClr val="FFFFFF"/>
    <a:srgbClr val="F0F0F0"/>
    <a:srgbClr val="E6E6E6"/>
    <a:srgbClr val="D22700"/>
    <a:srgbClr val="A1A1A1"/>
    <a:srgbClr val="DF360F"/>
    <a:srgbClr val="E03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31" autoAdjust="0"/>
    <p:restoredTop sz="87597" autoAdjust="0"/>
  </p:normalViewPr>
  <p:slideViewPr>
    <p:cSldViewPr snapToGrid="0" snapToObjects="1">
      <p:cViewPr varScale="1">
        <p:scale>
          <a:sx n="97" d="100"/>
          <a:sy n="97" d="100"/>
        </p:scale>
        <p:origin x="968" y="184"/>
      </p:cViewPr>
      <p:guideLst>
        <p:guide orient="horz" pos="2160"/>
        <p:guide pos="2880"/>
      </p:guideLst>
    </p:cSldViewPr>
  </p:slideViewPr>
  <p:notesTextViewPr>
    <p:cViewPr>
      <p:scale>
        <a:sx n="100" d="100"/>
        <a:sy n="100" d="100"/>
      </p:scale>
      <p:origin x="0" y="0"/>
    </p:cViewPr>
  </p:notesTextViewPr>
  <p:sorterViewPr>
    <p:cViewPr>
      <p:scale>
        <a:sx n="54" d="100"/>
        <a:sy n="54" d="100"/>
      </p:scale>
      <p:origin x="0" y="0"/>
    </p:cViewPr>
  </p:sorterViewPr>
  <p:notesViewPr>
    <p:cSldViewPr snapToGrid="0" snapToObjects="1">
      <p:cViewPr varScale="1">
        <p:scale>
          <a:sx n="153" d="100"/>
          <a:sy n="153" d="100"/>
        </p:scale>
        <p:origin x="-6752" y="-10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FA6BC2-ED95-374E-A2A3-C161D3338148}" type="datetimeFigureOut">
              <a:rPr lang="nb-NO"/>
              <a:pPr/>
              <a:t>26.11.2018</a:t>
            </a:fld>
            <a:endParaRPr lang="nb-NO"/>
          </a:p>
        </p:txBody>
      </p:sp>
      <p:sp>
        <p:nvSpPr>
          <p:cNvPr id="4" name="Plassholder for bunntekst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5" name="Plassholder for lysbildenumm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13A9C61-DF14-3345-B8E1-5AFC3519E203}" type="slidenum">
              <a:rPr lang="nb-NO"/>
              <a:pPr/>
              <a:t>‹#›</a:t>
            </a:fld>
            <a:endParaRPr lang="nb-NO"/>
          </a:p>
        </p:txBody>
      </p:sp>
    </p:spTree>
    <p:extLst>
      <p:ext uri="{BB962C8B-B14F-4D97-AF65-F5344CB8AC3E}">
        <p14:creationId xmlns:p14="http://schemas.microsoft.com/office/powerpoint/2010/main" val="19782868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200B01D-8761-8640-9CD0-6E1A3D177A10}" type="datetimeFigureOut">
              <a:rPr lang="nb-NO"/>
              <a:pPr/>
              <a:t>26.11.2018</a:t>
            </a:fld>
            <a:endParaRPr lang="nb-NO"/>
          </a:p>
        </p:txBody>
      </p:sp>
      <p:sp>
        <p:nvSpPr>
          <p:cNvPr id="4" name="Plassholder for lysbilde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0" y="4691063"/>
            <a:ext cx="5438775" cy="4441825"/>
          </a:xfrm>
          <a:prstGeom prst="rect">
            <a:avLst/>
          </a:prstGeom>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b-NO"/>
          </a:p>
        </p:txBody>
      </p:sp>
      <p:sp>
        <p:nvSpPr>
          <p:cNvPr id="7" name="Plassholder for lysbildenumm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62C6190-270A-AD4C-8CAF-397579830798}" type="slidenum">
              <a:rPr lang="nb-NO"/>
              <a:pPr/>
              <a:t>‹#›</a:t>
            </a:fld>
            <a:endParaRPr lang="nb-NO"/>
          </a:p>
        </p:txBody>
      </p:sp>
    </p:spTree>
    <p:extLst>
      <p:ext uri="{BB962C8B-B14F-4D97-AF65-F5344CB8AC3E}">
        <p14:creationId xmlns:p14="http://schemas.microsoft.com/office/powerpoint/2010/main" val="208607019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p:cNvSpPr>
            <a:spLocks noGrp="1" noRot="1" noChangeAspect="1" noTextEdit="1"/>
          </p:cNvSpPr>
          <p:nvPr>
            <p:ph type="sldImg"/>
          </p:nvPr>
        </p:nvSpPr>
        <p:spPr bwMode="auto">
          <a:xfrm>
            <a:off x="930275" y="739775"/>
            <a:ext cx="493712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dirty="0">
              <a:latin typeface="Calibri" charset="0"/>
            </a:endParaRPr>
          </a:p>
        </p:txBody>
      </p:sp>
      <p:sp>
        <p:nvSpPr>
          <p:cNvPr id="4608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2C55989-91F9-5243-8953-8DC9DE169174}" type="slidenum">
              <a:rPr lang="nb-NO"/>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a:lnSpc>
                <a:spcPct val="100000"/>
              </a:lnSpc>
              <a:spcBef>
                <a:spcPts val="400"/>
              </a:spcBef>
              <a:defRPr sz="1800"/>
            </a:pPr>
            <a:r>
              <a:rPr lang="nb-NO" sz="1200" noProof="0" dirty="0">
                <a:latin typeface="Calibri"/>
                <a:ea typeface="Calibri"/>
                <a:cs typeface="Calibri"/>
                <a:sym typeface="Calibri"/>
              </a:rPr>
              <a:t>Det er lurt å bruke tid på å høre hva medlemmene forventer av klubben i perioden som kommer. </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Det gir en tydelig rolle for dere som er tillitsvalgt. </a:t>
            </a:r>
            <a:br>
              <a:rPr lang="nb-NO" sz="1200" noProof="0" dirty="0">
                <a:latin typeface="Calibri"/>
                <a:ea typeface="Calibri"/>
                <a:cs typeface="Calibri"/>
                <a:sym typeface="Calibri"/>
              </a:rPr>
            </a:br>
            <a:endParaRPr lang="nb-NO" sz="1200" b="1"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Unngå å skape for høye forventinger for hva dere skal få til.</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Husk å kommunisere godt med medlemmene om status på det dere jobber med gjennom perioden. </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Gå gjerne en runde hvis mulig, bruk epost, medlemsmøter </a:t>
            </a:r>
            <a:r>
              <a:rPr lang="nb-NO" sz="1200" noProof="0" dirty="0" err="1">
                <a:latin typeface="Calibri"/>
                <a:ea typeface="Calibri"/>
                <a:cs typeface="Calibri"/>
                <a:sym typeface="Calibri"/>
              </a:rPr>
              <a:t>osv</a:t>
            </a:r>
            <a:r>
              <a:rPr lang="nb-NO" sz="1200" noProof="0" dirty="0">
                <a:latin typeface="Calibri"/>
                <a:ea typeface="Calibri"/>
                <a:cs typeface="Calibri"/>
                <a:sym typeface="Calibri"/>
              </a:rPr>
              <a:t>…</a:t>
            </a:r>
          </a:p>
        </p:txBody>
      </p:sp>
    </p:spTree>
    <p:extLst>
      <p:ext uri="{BB962C8B-B14F-4D97-AF65-F5344CB8AC3E}">
        <p14:creationId xmlns:p14="http://schemas.microsoft.com/office/powerpoint/2010/main" val="270337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lnSpc>
                <a:spcPct val="100000"/>
              </a:lnSpc>
              <a:spcBef>
                <a:spcPts val="400"/>
              </a:spcBef>
              <a:defRPr sz="1800"/>
            </a:pPr>
            <a:r>
              <a:rPr lang="nb-NO" sz="1200" noProof="0" dirty="0">
                <a:latin typeface="Calibri"/>
                <a:ea typeface="Calibri"/>
                <a:cs typeface="Calibri"/>
                <a:sym typeface="Calibri"/>
              </a:rPr>
              <a:t>Handlingsplanen er et viktig verktøy for klubben.</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Husk å delegere ansvar for de ulike aktivitetene dere skal gjøre.</a:t>
            </a:r>
          </a:p>
        </p:txBody>
      </p:sp>
    </p:spTree>
    <p:extLst>
      <p:ext uri="{BB962C8B-B14F-4D97-AF65-F5344CB8AC3E}">
        <p14:creationId xmlns:p14="http://schemas.microsoft.com/office/powerpoint/2010/main" val="86212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sz="1800"/>
            </a:pPr>
            <a:r>
              <a:rPr lang="nb-NO" sz="1200" noProof="0" dirty="0"/>
              <a:t>Årsmeldingen og evalueringen viderefører erfaringer til medlemmer og evt. nye tillitsvalgte.</a:t>
            </a: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15</a:t>
            </a:fld>
            <a:endParaRPr lang="nb-NO"/>
          </a:p>
        </p:txBody>
      </p:sp>
    </p:spTree>
    <p:extLst>
      <p:ext uri="{BB962C8B-B14F-4D97-AF65-F5344CB8AC3E}">
        <p14:creationId xmlns:p14="http://schemas.microsoft.com/office/powerpoint/2010/main" val="169475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0000"/>
              </a:lnSpc>
              <a:spcBef>
                <a:spcPts val="400"/>
              </a:spcBef>
              <a:defRPr sz="1800"/>
            </a:pPr>
            <a:r>
              <a:rPr lang="nb-NO" sz="1200" dirty="0">
                <a:latin typeface="+mn-lt"/>
                <a:ea typeface="Calibri"/>
                <a:cs typeface="Calibri"/>
                <a:sym typeface="Calibri"/>
              </a:rPr>
              <a:t>Deleger økonomiansvaret</a:t>
            </a:r>
            <a:r>
              <a:rPr lang="nb-NO" sz="1200" baseline="0" dirty="0">
                <a:latin typeface="+mn-lt"/>
                <a:ea typeface="Calibri"/>
                <a:cs typeface="Calibri"/>
                <a:sym typeface="Calibri"/>
              </a:rPr>
              <a:t> til en av de tillitsvalgte (kasserer).</a:t>
            </a:r>
          </a:p>
          <a:p>
            <a:pPr lvl="0">
              <a:lnSpc>
                <a:spcPct val="100000"/>
              </a:lnSpc>
              <a:spcBef>
                <a:spcPts val="400"/>
              </a:spcBef>
              <a:defRPr sz="1800"/>
            </a:pPr>
            <a:endParaRPr lang="nb-NO" sz="1200" baseline="0" dirty="0">
              <a:latin typeface="+mn-lt"/>
              <a:ea typeface="Calibri"/>
              <a:cs typeface="Calibri"/>
              <a:sym typeface="Calibri"/>
            </a:endParaRPr>
          </a:p>
          <a:p>
            <a:pPr lvl="0">
              <a:lnSpc>
                <a:spcPct val="100000"/>
              </a:lnSpc>
              <a:spcBef>
                <a:spcPts val="400"/>
              </a:spcBef>
              <a:defRPr sz="1800"/>
            </a:pPr>
            <a:r>
              <a:rPr lang="nb-NO" sz="1200" baseline="0" dirty="0">
                <a:latin typeface="+mn-lt"/>
                <a:ea typeface="Calibri"/>
                <a:cs typeface="Calibri"/>
                <a:sym typeface="Calibri"/>
              </a:rPr>
              <a:t>Leder bør også ha oversikt over </a:t>
            </a:r>
            <a:r>
              <a:rPr lang="nb-NO" sz="1200" baseline="0" dirty="0" err="1">
                <a:latin typeface="+mn-lt"/>
                <a:ea typeface="Calibri"/>
                <a:cs typeface="Calibri"/>
                <a:sym typeface="Calibri"/>
              </a:rPr>
              <a:t>økomomien</a:t>
            </a:r>
            <a:r>
              <a:rPr lang="nb-NO" sz="1200" baseline="0" dirty="0">
                <a:latin typeface="+mn-lt"/>
                <a:ea typeface="Calibri"/>
                <a:cs typeface="Calibri"/>
                <a:sym typeface="Calibri"/>
              </a:rPr>
              <a:t>  og resten av styret bør få jevnlig informasjon.</a:t>
            </a:r>
            <a:endParaRPr lang="nb-NO" sz="1200" dirty="0">
              <a:latin typeface="+mn-lt"/>
              <a:ea typeface="Calibri"/>
              <a:cs typeface="Calibri"/>
              <a:sym typeface="Calibri"/>
            </a:endParaRPr>
          </a:p>
          <a:p>
            <a:endParaRPr lang="nb-NO"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17</a:t>
            </a:fld>
            <a:endParaRPr lang="nb-NO"/>
          </a:p>
        </p:txBody>
      </p:sp>
    </p:spTree>
    <p:extLst>
      <p:ext uri="{BB962C8B-B14F-4D97-AF65-F5344CB8AC3E}">
        <p14:creationId xmlns:p14="http://schemas.microsoft.com/office/powerpoint/2010/main" val="388112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0000"/>
              </a:lnSpc>
              <a:spcBef>
                <a:spcPts val="400"/>
              </a:spcBef>
              <a:defRPr sz="1800"/>
            </a:pPr>
            <a:r>
              <a:rPr lang="nb-NO" sz="1200" b="1" noProof="0" dirty="0">
                <a:latin typeface="+mn-lt"/>
                <a:ea typeface="Calibri"/>
                <a:cs typeface="Calibri"/>
                <a:sym typeface="Calibri"/>
              </a:rPr>
              <a:t>Budsjettet: </a:t>
            </a:r>
            <a:r>
              <a:rPr lang="nb-NO" sz="1200" noProof="0" dirty="0">
                <a:latin typeface="+mn-lt"/>
                <a:ea typeface="Calibri"/>
                <a:cs typeface="Calibri"/>
                <a:sym typeface="Calibri"/>
              </a:rPr>
              <a:t>Er et viktig verktøy for å få oversikt over hvilke inntekter og utgifter dere forventer gjennom året</a:t>
            </a:r>
          </a:p>
          <a:p>
            <a:pPr lvl="0">
              <a:lnSpc>
                <a:spcPct val="100000"/>
              </a:lnSpc>
              <a:spcBef>
                <a:spcPts val="400"/>
              </a:spcBef>
              <a:defRPr sz="1800"/>
            </a:pPr>
            <a:endParaRPr lang="nb-NO" sz="1200" noProof="0" dirty="0">
              <a:latin typeface="+mn-lt"/>
              <a:ea typeface="Calibri"/>
              <a:cs typeface="Calibri"/>
              <a:sym typeface="Calibri"/>
            </a:endParaRPr>
          </a:p>
          <a:p>
            <a:pPr lvl="0">
              <a:lnSpc>
                <a:spcPct val="100000"/>
              </a:lnSpc>
              <a:spcBef>
                <a:spcPts val="400"/>
              </a:spcBef>
              <a:defRPr sz="1800"/>
            </a:pPr>
            <a:r>
              <a:rPr lang="nb-NO" sz="1200" b="1" noProof="0" dirty="0">
                <a:latin typeface="+mn-lt"/>
                <a:ea typeface="Calibri"/>
                <a:cs typeface="Calibri"/>
                <a:sym typeface="Calibri"/>
              </a:rPr>
              <a:t>Gjør det gjerne enkelt og oversiktlig: </a:t>
            </a:r>
            <a:r>
              <a:rPr lang="nb-NO" sz="1200" noProof="0" dirty="0">
                <a:latin typeface="+mn-lt"/>
                <a:ea typeface="Calibri"/>
                <a:cs typeface="Calibri"/>
                <a:sym typeface="Calibri"/>
              </a:rPr>
              <a:t>Bruk gjerne et regneark i </a:t>
            </a:r>
            <a:r>
              <a:rPr lang="nb-NO" sz="1200" noProof="0" dirty="0" err="1">
                <a:latin typeface="+mn-lt"/>
                <a:ea typeface="Calibri"/>
                <a:cs typeface="Calibri"/>
                <a:sym typeface="Calibri"/>
              </a:rPr>
              <a:t>exel</a:t>
            </a:r>
            <a:r>
              <a:rPr lang="nb-NO" sz="1200" noProof="0" dirty="0">
                <a:latin typeface="+mn-lt"/>
                <a:ea typeface="Calibri"/>
                <a:cs typeface="Calibri"/>
                <a:sym typeface="Calibri"/>
              </a:rPr>
              <a:t> </a:t>
            </a:r>
          </a:p>
          <a:p>
            <a:pPr lvl="0">
              <a:lnSpc>
                <a:spcPct val="100000"/>
              </a:lnSpc>
              <a:spcBef>
                <a:spcPts val="400"/>
              </a:spcBef>
              <a:defRPr sz="1800"/>
            </a:pPr>
            <a:endParaRPr lang="nb-NO" sz="1200" noProof="0" dirty="0">
              <a:latin typeface="+mn-lt"/>
              <a:ea typeface="Calibri"/>
              <a:cs typeface="Calibri"/>
              <a:sym typeface="Calibri"/>
            </a:endParaRPr>
          </a:p>
          <a:p>
            <a:pPr lvl="0">
              <a:lnSpc>
                <a:spcPct val="100000"/>
              </a:lnSpc>
              <a:spcBef>
                <a:spcPts val="400"/>
              </a:spcBef>
              <a:defRPr sz="1800"/>
            </a:pPr>
            <a:r>
              <a:rPr lang="nb-NO" sz="1200" b="1" noProof="0" dirty="0">
                <a:latin typeface="+mn-lt"/>
                <a:ea typeface="Calibri"/>
                <a:cs typeface="Calibri"/>
                <a:sym typeface="Calibri"/>
              </a:rPr>
              <a:t>Aktivitetsbaserte budsjett: </a:t>
            </a:r>
            <a:r>
              <a:rPr lang="nb-NO" sz="1200" noProof="0" dirty="0">
                <a:latin typeface="+mn-lt"/>
                <a:ea typeface="Calibri"/>
                <a:cs typeface="Calibri"/>
                <a:sym typeface="Calibri"/>
              </a:rPr>
              <a:t>Deler budsjettet inn i aktiviteter. Budsjettet kan dermed speile aktivitetene i handlingsplanen</a:t>
            </a:r>
          </a:p>
          <a:p>
            <a:pPr lvl="0">
              <a:lnSpc>
                <a:spcPct val="100000"/>
              </a:lnSpc>
              <a:spcBef>
                <a:spcPts val="400"/>
              </a:spcBef>
              <a:defRPr sz="1800"/>
            </a:pPr>
            <a:r>
              <a:rPr lang="nb-NO" sz="1200" noProof="0" dirty="0">
                <a:latin typeface="+mn-lt"/>
                <a:ea typeface="Calibri"/>
                <a:cs typeface="Calibri"/>
                <a:sym typeface="Calibri"/>
              </a:rPr>
              <a:t/>
            </a:r>
            <a:br>
              <a:rPr lang="nb-NO" sz="1200" noProof="0" dirty="0">
                <a:latin typeface="+mn-lt"/>
                <a:ea typeface="Calibri"/>
                <a:cs typeface="Calibri"/>
                <a:sym typeface="Calibri"/>
              </a:rPr>
            </a:br>
            <a:r>
              <a:rPr lang="nb-NO" sz="1200" b="1" noProof="0" dirty="0">
                <a:latin typeface="+mn-lt"/>
                <a:ea typeface="Calibri"/>
                <a:cs typeface="Calibri"/>
                <a:sym typeface="Calibri"/>
              </a:rPr>
              <a:t>Juster underveis: </a:t>
            </a:r>
            <a:r>
              <a:rPr lang="nb-NO" sz="1200" noProof="0" dirty="0">
                <a:latin typeface="+mn-lt"/>
                <a:ea typeface="Calibri"/>
                <a:cs typeface="Calibri"/>
                <a:sym typeface="Calibri"/>
              </a:rPr>
              <a:t>Dersom det kommer inn færre inntekter eller dere bruker mer enn budsjettert på enkelte aktiviteter må dere justere budsjettet underveis</a:t>
            </a:r>
          </a:p>
          <a:p>
            <a:pPr lvl="0">
              <a:lnSpc>
                <a:spcPct val="100000"/>
              </a:lnSpc>
              <a:spcBef>
                <a:spcPts val="400"/>
              </a:spcBef>
              <a:defRPr sz="1800"/>
            </a:pPr>
            <a:endParaRPr lang="nb-NO" sz="1200" noProof="0" dirty="0">
              <a:latin typeface="+mn-lt"/>
              <a:ea typeface="Calibri"/>
              <a:cs typeface="Calibri"/>
              <a:sym typeface="Calibri"/>
            </a:endParaRPr>
          </a:p>
          <a:p>
            <a:pPr lvl="0">
              <a:lnSpc>
                <a:spcPct val="100000"/>
              </a:lnSpc>
              <a:spcBef>
                <a:spcPts val="400"/>
              </a:spcBef>
              <a:defRPr sz="1800"/>
            </a:pPr>
            <a:r>
              <a:rPr lang="nb-NO" sz="1200" b="1" noProof="0" dirty="0">
                <a:latin typeface="+mn-lt"/>
                <a:ea typeface="Calibri"/>
                <a:cs typeface="Calibri"/>
                <a:sym typeface="Calibri"/>
              </a:rPr>
              <a:t>Regnskapet: </a:t>
            </a:r>
            <a:r>
              <a:rPr lang="nb-NO" sz="1200" noProof="0" dirty="0">
                <a:latin typeface="+mn-lt"/>
                <a:ea typeface="Calibri"/>
                <a:cs typeface="Calibri"/>
                <a:sym typeface="Calibri"/>
              </a:rPr>
              <a:t>Er en oversikt over hvordan inntekter og utgifter faktisk har vært gjennom året</a:t>
            </a:r>
          </a:p>
          <a:p>
            <a:pPr lvl="0">
              <a:lnSpc>
                <a:spcPct val="100000"/>
              </a:lnSpc>
              <a:spcBef>
                <a:spcPts val="400"/>
              </a:spcBef>
              <a:defRPr sz="1800"/>
            </a:pPr>
            <a:endParaRPr lang="nb-NO" sz="1200" noProof="0" dirty="0">
              <a:latin typeface="+mn-lt"/>
              <a:ea typeface="Calibri"/>
              <a:cs typeface="Calibri"/>
              <a:sym typeface="Calibri"/>
            </a:endParaRPr>
          </a:p>
          <a:p>
            <a:pPr lvl="0">
              <a:lnSpc>
                <a:spcPct val="100000"/>
              </a:lnSpc>
              <a:spcBef>
                <a:spcPts val="400"/>
              </a:spcBef>
              <a:defRPr sz="1800"/>
            </a:pPr>
            <a:r>
              <a:rPr lang="nb-NO" sz="1200" b="1" noProof="0" dirty="0">
                <a:latin typeface="+mn-lt"/>
                <a:ea typeface="Calibri"/>
                <a:cs typeface="Calibri"/>
                <a:sym typeface="Calibri"/>
              </a:rPr>
              <a:t>Regnskapsperm eller mappe: </a:t>
            </a:r>
            <a:r>
              <a:rPr lang="nb-NO" sz="1200" noProof="0" dirty="0">
                <a:latin typeface="+mn-lt"/>
                <a:ea typeface="Calibri"/>
                <a:cs typeface="Calibri"/>
                <a:sym typeface="Calibri"/>
              </a:rPr>
              <a:t>Samle alt på et sted og gjerne både elektronisk og i en fysisk ringperm</a:t>
            </a:r>
          </a:p>
          <a:p>
            <a:pPr lvl="0">
              <a:lnSpc>
                <a:spcPct val="100000"/>
              </a:lnSpc>
              <a:spcBef>
                <a:spcPts val="400"/>
              </a:spcBef>
              <a:defRPr sz="1800"/>
            </a:pPr>
            <a:endParaRPr lang="nb-NO" sz="1200" noProof="0" dirty="0">
              <a:latin typeface="+mn-lt"/>
              <a:ea typeface="Calibri"/>
              <a:cs typeface="Calibri"/>
              <a:sym typeface="Calibri"/>
            </a:endParaRPr>
          </a:p>
          <a:p>
            <a:pPr lvl="0">
              <a:lnSpc>
                <a:spcPct val="100000"/>
              </a:lnSpc>
              <a:spcBef>
                <a:spcPts val="400"/>
              </a:spcBef>
              <a:defRPr sz="1800"/>
            </a:pPr>
            <a:r>
              <a:rPr lang="nb-NO" sz="1200" b="1" noProof="0" dirty="0">
                <a:latin typeface="+mn-lt"/>
                <a:ea typeface="Calibri"/>
                <a:cs typeface="Calibri"/>
                <a:sym typeface="Calibri"/>
              </a:rPr>
              <a:t>Bilag og kvitteringer: </a:t>
            </a:r>
            <a:r>
              <a:rPr lang="nb-NO" sz="1200" noProof="0" dirty="0">
                <a:latin typeface="+mn-lt"/>
                <a:ea typeface="Calibri"/>
                <a:cs typeface="Calibri"/>
                <a:sym typeface="Calibri"/>
              </a:rPr>
              <a:t>Ta vare på alle kvitteringer som underbygger inntekter og utgifter i regnskapet. Det skaper tillit og gir mulighet til å kontrollere regnskapet.</a:t>
            </a:r>
          </a:p>
          <a:p>
            <a:pPr lvl="0">
              <a:lnSpc>
                <a:spcPct val="100000"/>
              </a:lnSpc>
              <a:spcBef>
                <a:spcPts val="400"/>
              </a:spcBef>
              <a:defRPr sz="1800"/>
            </a:pPr>
            <a:endParaRPr lang="nb-NO" sz="1200" noProof="0" dirty="0">
              <a:latin typeface="+mn-lt"/>
              <a:ea typeface="Calibri"/>
              <a:cs typeface="Calibri"/>
              <a:sym typeface="Calibri"/>
            </a:endParaRPr>
          </a:p>
          <a:p>
            <a:pPr lvl="0">
              <a:lnSpc>
                <a:spcPct val="100000"/>
              </a:lnSpc>
              <a:spcBef>
                <a:spcPts val="400"/>
              </a:spcBef>
              <a:defRPr sz="1800"/>
            </a:pPr>
            <a:r>
              <a:rPr lang="nb-NO" sz="1200" noProof="0" dirty="0">
                <a:latin typeface="+mn-lt"/>
                <a:ea typeface="Calibri"/>
                <a:cs typeface="Calibri"/>
                <a:sym typeface="Calibri"/>
              </a:rPr>
              <a:t>Regnskapet sendes til </a:t>
            </a:r>
            <a:r>
              <a:rPr lang="nb-NO" sz="1200" b="1" noProof="0" dirty="0">
                <a:latin typeface="+mn-lt"/>
                <a:ea typeface="Calibri"/>
                <a:cs typeface="Calibri"/>
                <a:sym typeface="Calibri"/>
              </a:rPr>
              <a:t>revisor </a:t>
            </a:r>
            <a:r>
              <a:rPr lang="nb-NO" sz="1200" noProof="0" dirty="0">
                <a:latin typeface="+mn-lt"/>
                <a:ea typeface="Calibri"/>
                <a:cs typeface="Calibri"/>
                <a:sym typeface="Calibri"/>
              </a:rPr>
              <a:t>(for de klubbene som har oppnevnt revisor) i god tid før årsmøtet</a:t>
            </a: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18</a:t>
            </a:fld>
            <a:endParaRPr lang="nb-NO"/>
          </a:p>
        </p:txBody>
      </p:sp>
    </p:spTree>
    <p:extLst>
      <p:ext uri="{BB962C8B-B14F-4D97-AF65-F5344CB8AC3E}">
        <p14:creationId xmlns:p14="http://schemas.microsoft.com/office/powerpoint/2010/main" val="390378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0000"/>
              </a:lnSpc>
              <a:spcBef>
                <a:spcPts val="400"/>
              </a:spcBef>
              <a:defRPr sz="1800"/>
            </a:pPr>
            <a:r>
              <a:rPr lang="nb-NO" sz="1200" b="1" noProof="0" dirty="0">
                <a:latin typeface="+mn-lt"/>
                <a:ea typeface="Calibri"/>
                <a:cs typeface="Calibri"/>
                <a:sym typeface="Calibri"/>
              </a:rPr>
              <a:t>Trenger dere kontanter?: </a:t>
            </a:r>
            <a:r>
              <a:rPr lang="nb-NO" sz="1200" noProof="0" dirty="0">
                <a:latin typeface="+mn-lt"/>
                <a:ea typeface="Calibri"/>
                <a:cs typeface="Calibri"/>
                <a:sym typeface="Calibri"/>
              </a:rPr>
              <a:t>Vurder om dere virkelig trenger en klubbkasse med kontanter eller om utbetalinger kan gjøres mer ryddig og greit over nettbank. I dag er det i liten grad nødvendig å bruke kontanter.</a:t>
            </a:r>
            <a:br>
              <a:rPr lang="nb-NO" sz="1200" noProof="0" dirty="0">
                <a:latin typeface="+mn-lt"/>
                <a:ea typeface="Calibri"/>
                <a:cs typeface="Calibri"/>
                <a:sym typeface="Calibri"/>
              </a:rPr>
            </a:br>
            <a:endParaRPr lang="nb-NO" sz="1200" noProof="0" dirty="0">
              <a:latin typeface="+mn-lt"/>
              <a:ea typeface="Calibri"/>
              <a:cs typeface="Calibri"/>
              <a:sym typeface="Calibri"/>
            </a:endParaRPr>
          </a:p>
          <a:p>
            <a:pPr lvl="0">
              <a:lnSpc>
                <a:spcPct val="100000"/>
              </a:lnSpc>
              <a:spcBef>
                <a:spcPts val="400"/>
              </a:spcBef>
              <a:defRPr sz="1800"/>
            </a:pPr>
            <a:r>
              <a:rPr lang="nb-NO" sz="1200" b="1" noProof="0" dirty="0">
                <a:latin typeface="+mn-lt"/>
                <a:ea typeface="Calibri"/>
                <a:cs typeface="Calibri"/>
                <a:sym typeface="Calibri"/>
              </a:rPr>
              <a:t>Gode rutiner: </a:t>
            </a:r>
            <a:r>
              <a:rPr lang="nb-NO" sz="1200" noProof="0" dirty="0">
                <a:latin typeface="+mn-lt"/>
                <a:ea typeface="Calibri"/>
                <a:cs typeface="Calibri"/>
                <a:sym typeface="Calibri"/>
              </a:rPr>
              <a:t>Det viktig å ha gode rutiner for å føre penger inn og ut av klubbkassen. Vi anbefaler å utbetale utgifter i etterkant mot kvittering og ikke som forskudd. Kassen bør være låst og til en hver tid </a:t>
            </a:r>
            <a:r>
              <a:rPr lang="nb-NO" sz="1200" noProof="0" dirty="0" err="1">
                <a:latin typeface="+mn-lt"/>
                <a:ea typeface="Calibri"/>
                <a:cs typeface="Calibri"/>
                <a:sym typeface="Calibri"/>
              </a:rPr>
              <a:t>ajour</a:t>
            </a:r>
            <a:r>
              <a:rPr lang="nb-NO" sz="1200" noProof="0" dirty="0">
                <a:latin typeface="+mn-lt"/>
                <a:ea typeface="Calibri"/>
                <a:cs typeface="Calibri"/>
                <a:sym typeface="Calibri"/>
              </a:rPr>
              <a:t>.</a:t>
            </a:r>
            <a:r>
              <a:rPr lang="nb-NO" sz="1200" dirty="0">
                <a:latin typeface="+mn-lt"/>
                <a:ea typeface="Calibri"/>
                <a:cs typeface="Calibri"/>
                <a:sym typeface="Calibri"/>
              </a:rPr>
              <a:t/>
            </a:r>
            <a:br>
              <a:rPr lang="nb-NO" sz="1200" dirty="0">
                <a:latin typeface="+mn-lt"/>
                <a:ea typeface="Calibri"/>
                <a:cs typeface="Calibri"/>
                <a:sym typeface="Calibri"/>
              </a:rPr>
            </a:br>
            <a:r>
              <a:rPr lang="nb-NO" sz="1200" dirty="0">
                <a:latin typeface="+mn-lt"/>
                <a:ea typeface="Calibri"/>
                <a:cs typeface="Calibri"/>
                <a:sym typeface="Calibri"/>
              </a:rPr>
              <a:t/>
            </a:r>
            <a:br>
              <a:rPr lang="nb-NO" sz="1200" dirty="0">
                <a:latin typeface="+mn-lt"/>
                <a:ea typeface="Calibri"/>
                <a:cs typeface="Calibri"/>
                <a:sym typeface="Calibri"/>
              </a:rPr>
            </a:br>
            <a:r>
              <a:rPr lang="nb-NO" sz="1200" b="1" dirty="0">
                <a:latin typeface="+mn-lt"/>
                <a:ea typeface="Calibri"/>
                <a:cs typeface="Calibri"/>
                <a:sym typeface="Calibri"/>
              </a:rPr>
              <a:t>Kun økonomiansvarlig har tilgang:</a:t>
            </a:r>
            <a:r>
              <a:rPr lang="nb-NO" sz="1200" dirty="0">
                <a:latin typeface="+mn-lt"/>
                <a:ea typeface="Calibri"/>
                <a:cs typeface="Calibri"/>
                <a:sym typeface="Calibri"/>
              </a:rPr>
              <a:t> Dersom flere har tilgang til kassen blir det fort rot i regnskapet.</a:t>
            </a:r>
          </a:p>
          <a:p>
            <a:pPr lvl="0">
              <a:lnSpc>
                <a:spcPct val="100000"/>
              </a:lnSpc>
              <a:spcBef>
                <a:spcPts val="400"/>
              </a:spcBef>
              <a:defRPr sz="1800"/>
            </a:pPr>
            <a:endParaRPr lang="nb-NO" sz="1200" b="1" dirty="0">
              <a:latin typeface="+mn-lt"/>
              <a:ea typeface="Calibri"/>
              <a:cs typeface="Calibri"/>
              <a:sym typeface="Calibri"/>
            </a:endParaRPr>
          </a:p>
          <a:p>
            <a:pPr lvl="0">
              <a:lnSpc>
                <a:spcPct val="100000"/>
              </a:lnSpc>
              <a:spcBef>
                <a:spcPts val="400"/>
              </a:spcBef>
              <a:defRPr sz="1800"/>
            </a:pPr>
            <a:r>
              <a:rPr lang="nb-NO" sz="1200" b="1" dirty="0">
                <a:latin typeface="+mn-lt"/>
                <a:ea typeface="Calibri"/>
                <a:cs typeface="Calibri"/>
                <a:sym typeface="Calibri"/>
              </a:rPr>
              <a:t>Kassadagbok:</a:t>
            </a:r>
            <a:r>
              <a:rPr lang="nb-NO" sz="1200" b="1" baseline="0" dirty="0">
                <a:latin typeface="+mn-lt"/>
                <a:ea typeface="Calibri"/>
                <a:cs typeface="Calibri"/>
                <a:sym typeface="Calibri"/>
              </a:rPr>
              <a:t> </a:t>
            </a:r>
            <a:r>
              <a:rPr lang="nb-NO" sz="1200" b="0" baseline="0" dirty="0">
                <a:latin typeface="+mn-lt"/>
                <a:ea typeface="Calibri"/>
                <a:cs typeface="Calibri"/>
                <a:sym typeface="Calibri"/>
              </a:rPr>
              <a:t>Det er lurt å føre en kassadagbok hver gang penger går inn og ut av kontantkassen.</a:t>
            </a:r>
            <a:endParaRPr lang="nb-NO" sz="1200" b="1" dirty="0">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19</a:t>
            </a:fld>
            <a:endParaRPr lang="nb-NO"/>
          </a:p>
        </p:txBody>
      </p:sp>
    </p:spTree>
    <p:extLst>
      <p:ext uri="{BB962C8B-B14F-4D97-AF65-F5344CB8AC3E}">
        <p14:creationId xmlns:p14="http://schemas.microsoft.com/office/powerpoint/2010/main" val="315445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b-NO" sz="1200" dirty="0">
                <a:latin typeface="+mn-lt"/>
                <a:ea typeface="Calibri"/>
                <a:cs typeface="Calibri"/>
                <a:sym typeface="Calibri"/>
              </a:rPr>
              <a:t>De fleste banker tilbyr såkalt foreningskonto. Vær obs på gebyrer! Parat kan være behjelpelig må å bestille foreningskonto</a:t>
            </a:r>
            <a:r>
              <a:rPr lang="nb-NO" sz="1200" baseline="0" dirty="0">
                <a:latin typeface="+mn-lt"/>
                <a:ea typeface="Calibri"/>
                <a:cs typeface="Calibri"/>
                <a:sym typeface="Calibri"/>
              </a:rPr>
              <a:t> via sin bankforbindelse. Kontakt </a:t>
            </a:r>
            <a:r>
              <a:rPr lang="nb-NO" sz="1200" baseline="0" dirty="0" err="1">
                <a:latin typeface="+mn-lt"/>
                <a:ea typeface="Calibri"/>
                <a:cs typeface="Calibri"/>
                <a:sym typeface="Calibri"/>
              </a:rPr>
              <a:t>Parats</a:t>
            </a:r>
            <a:r>
              <a:rPr lang="nb-NO" sz="1200" baseline="0" dirty="0">
                <a:latin typeface="+mn-lt"/>
                <a:ea typeface="Calibri"/>
                <a:cs typeface="Calibri"/>
                <a:sym typeface="Calibri"/>
              </a:rPr>
              <a:t> serviceavdeling.</a:t>
            </a:r>
            <a:endParaRPr lang="nb-NO" sz="1200" dirty="0">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20</a:t>
            </a:fld>
            <a:endParaRPr lang="nb-NO"/>
          </a:p>
        </p:txBody>
      </p:sp>
    </p:spTree>
    <p:extLst>
      <p:ext uri="{BB962C8B-B14F-4D97-AF65-F5344CB8AC3E}">
        <p14:creationId xmlns:p14="http://schemas.microsoft.com/office/powerpoint/2010/main" val="1608177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0000"/>
              </a:lnSpc>
              <a:spcBef>
                <a:spcPts val="400"/>
              </a:spcBef>
              <a:defRPr sz="1800"/>
            </a:pPr>
            <a:r>
              <a:rPr lang="nb-NO" sz="1800" b="0" i="0" u="none" strike="noStrike" kern="1200" baseline="0" dirty="0">
                <a:solidFill>
                  <a:schemeClr val="tx1"/>
                </a:solidFill>
                <a:latin typeface="+mn-lt"/>
                <a:ea typeface="+mn-ea"/>
                <a:cs typeface="+mn-cs"/>
              </a:rPr>
              <a:t>Om de har en bankkonto, må forrige kasserer som har prokura og den nye gå sammen til banken med en signert årsmøteprotokoll der valget beskrives.</a:t>
            </a:r>
            <a:endParaRPr lang="nb-NO" sz="1200" b="1" dirty="0">
              <a:latin typeface="+mn-lt"/>
              <a:ea typeface="Calibri"/>
              <a:cs typeface="Calibri"/>
              <a:sym typeface="Calibri"/>
            </a:endParaRPr>
          </a:p>
          <a:p>
            <a:pPr lvl="0">
              <a:lnSpc>
                <a:spcPct val="100000"/>
              </a:lnSpc>
              <a:spcBef>
                <a:spcPts val="400"/>
              </a:spcBef>
              <a:defRPr sz="1800"/>
            </a:pPr>
            <a:endParaRPr lang="nb-NO" sz="1200" b="1" dirty="0">
              <a:latin typeface="+mn-lt"/>
              <a:ea typeface="Calibri"/>
              <a:cs typeface="Calibri"/>
              <a:sym typeface="Calibri"/>
            </a:endParaRPr>
          </a:p>
          <a:p>
            <a:pPr lvl="0">
              <a:lnSpc>
                <a:spcPct val="100000"/>
              </a:lnSpc>
              <a:spcBef>
                <a:spcPts val="400"/>
              </a:spcBef>
              <a:defRPr sz="1800"/>
            </a:pPr>
            <a:r>
              <a:rPr lang="nb-NO" sz="1200" b="1" dirty="0">
                <a:latin typeface="+mn-lt"/>
                <a:ea typeface="Calibri"/>
                <a:cs typeface="Calibri"/>
                <a:sym typeface="Calibri"/>
              </a:rPr>
              <a:t>Prokura: </a:t>
            </a:r>
            <a:r>
              <a:rPr lang="nb-NO" sz="1200" dirty="0">
                <a:latin typeface="+mn-lt"/>
                <a:ea typeface="Calibri"/>
                <a:cs typeface="Calibri"/>
                <a:sym typeface="Calibri"/>
              </a:rPr>
              <a:t>Rett til å disponere klubbens</a:t>
            </a:r>
            <a:r>
              <a:rPr lang="nb-NO" sz="1200" baseline="0" dirty="0">
                <a:latin typeface="+mn-lt"/>
                <a:ea typeface="Calibri"/>
                <a:cs typeface="Calibri"/>
                <a:sym typeface="Calibri"/>
              </a:rPr>
              <a:t> bankkonto. Større klubber som har mye midler har gjerne egen konto. </a:t>
            </a:r>
            <a:r>
              <a:rPr lang="nb-NO" sz="1200" dirty="0">
                <a:latin typeface="+mn-lt"/>
                <a:ea typeface="Calibri"/>
                <a:cs typeface="Calibri"/>
                <a:sym typeface="Calibri"/>
              </a:rPr>
              <a:t/>
            </a:r>
            <a:br>
              <a:rPr lang="nb-NO" sz="1200" dirty="0">
                <a:latin typeface="+mn-lt"/>
                <a:ea typeface="Calibri"/>
                <a:cs typeface="Calibri"/>
                <a:sym typeface="Calibri"/>
              </a:rPr>
            </a:br>
            <a:endParaRPr lang="nb-NO" sz="1200" dirty="0">
              <a:latin typeface="+mn-lt"/>
              <a:ea typeface="Calibri"/>
              <a:cs typeface="Calibri"/>
              <a:sym typeface="Calibri"/>
            </a:endParaRPr>
          </a:p>
          <a:p>
            <a:pPr lvl="0">
              <a:lnSpc>
                <a:spcPct val="100000"/>
              </a:lnSpc>
              <a:spcBef>
                <a:spcPts val="400"/>
              </a:spcBef>
              <a:defRPr sz="1800"/>
            </a:pPr>
            <a:r>
              <a:rPr lang="nb-NO" sz="1200" b="1" dirty="0">
                <a:latin typeface="+mn-lt"/>
                <a:ea typeface="Calibri"/>
                <a:cs typeface="Calibri"/>
                <a:sym typeface="Calibri"/>
              </a:rPr>
              <a:t>Sjekk om klubben har regler for dette i vedtektene</a:t>
            </a:r>
            <a:r>
              <a:rPr lang="nb-NO" sz="1200" dirty="0">
                <a:latin typeface="+mn-lt"/>
                <a:ea typeface="Calibri"/>
                <a:cs typeface="Calibri"/>
                <a:sym typeface="Calibri"/>
              </a:rPr>
              <a:t/>
            </a:r>
            <a:br>
              <a:rPr lang="nb-NO" sz="1200" dirty="0">
                <a:latin typeface="+mn-lt"/>
                <a:ea typeface="Calibri"/>
                <a:cs typeface="Calibri"/>
                <a:sym typeface="Calibri"/>
              </a:rPr>
            </a:br>
            <a:r>
              <a:rPr lang="nb-NO" sz="1200" dirty="0">
                <a:latin typeface="+mn-lt"/>
                <a:ea typeface="Calibri"/>
                <a:cs typeface="Calibri"/>
                <a:sym typeface="Calibri"/>
              </a:rPr>
              <a:t/>
            </a:r>
            <a:br>
              <a:rPr lang="nb-NO" sz="1200" dirty="0">
                <a:latin typeface="+mn-lt"/>
                <a:ea typeface="Calibri"/>
                <a:cs typeface="Calibri"/>
                <a:sym typeface="Calibri"/>
              </a:rPr>
            </a:br>
            <a:r>
              <a:rPr lang="nb-NO" sz="1200" b="1" dirty="0">
                <a:latin typeface="+mn-lt"/>
                <a:ea typeface="Calibri"/>
                <a:cs typeface="Calibri"/>
                <a:sym typeface="Calibri"/>
              </a:rPr>
              <a:t>Fullmaktsskjema:</a:t>
            </a:r>
            <a:r>
              <a:rPr lang="nb-NO" sz="1200" dirty="0">
                <a:latin typeface="+mn-lt"/>
                <a:ea typeface="Calibri"/>
                <a:cs typeface="Calibri"/>
                <a:sym typeface="Calibri"/>
              </a:rPr>
              <a:t> Styret kan utstede fullmakt gjennom et</a:t>
            </a:r>
            <a:r>
              <a:rPr lang="nb-NO" sz="1200" baseline="0" dirty="0">
                <a:latin typeface="+mn-lt"/>
                <a:ea typeface="Calibri"/>
                <a:cs typeface="Calibri"/>
                <a:sym typeface="Calibri"/>
              </a:rPr>
              <a:t> vedtak om hvem som har prokura</a:t>
            </a:r>
          </a:p>
          <a:p>
            <a:pPr lvl="0">
              <a:lnSpc>
                <a:spcPct val="100000"/>
              </a:lnSpc>
              <a:spcBef>
                <a:spcPts val="400"/>
              </a:spcBef>
              <a:defRPr sz="1800"/>
            </a:pPr>
            <a:endParaRPr lang="nb-NO" sz="1200" b="1" baseline="0" dirty="0">
              <a:latin typeface="+mn-lt"/>
              <a:ea typeface="Calibri"/>
              <a:cs typeface="Calibri"/>
              <a:sym typeface="Calibri"/>
            </a:endParaRPr>
          </a:p>
          <a:p>
            <a:pPr lvl="0">
              <a:lnSpc>
                <a:spcPct val="100000"/>
              </a:lnSpc>
              <a:spcBef>
                <a:spcPts val="400"/>
              </a:spcBef>
              <a:defRPr sz="1800"/>
            </a:pPr>
            <a:r>
              <a:rPr lang="nb-NO" sz="1200" b="1" baseline="0" dirty="0">
                <a:latin typeface="+mn-lt"/>
                <a:ea typeface="Calibri"/>
                <a:cs typeface="Calibri"/>
                <a:sym typeface="Calibri"/>
              </a:rPr>
              <a:t>Protokoll: </a:t>
            </a:r>
            <a:r>
              <a:rPr lang="nb-NO" sz="1200" b="0" baseline="0" dirty="0">
                <a:latin typeface="+mn-lt"/>
                <a:ea typeface="Calibri"/>
                <a:cs typeface="Calibri"/>
                <a:sym typeface="Calibri"/>
              </a:rPr>
              <a:t>Det er ryddig å ha en protokoll fra møtet der fullmakt ble delegert</a:t>
            </a:r>
          </a:p>
          <a:p>
            <a:pPr lvl="0">
              <a:lnSpc>
                <a:spcPct val="100000"/>
              </a:lnSpc>
              <a:spcBef>
                <a:spcPts val="400"/>
              </a:spcBef>
              <a:defRPr sz="1800"/>
            </a:pPr>
            <a:endParaRPr lang="nb-NO" sz="1200" b="0" dirty="0">
              <a:latin typeface="+mn-lt"/>
              <a:ea typeface="Calibri"/>
              <a:cs typeface="Calibri"/>
              <a:sym typeface="Calibri"/>
            </a:endParaRPr>
          </a:p>
          <a:p>
            <a:pPr marL="0" marR="0" lvl="0" indent="0" defTabSz="457200" eaLnBrk="1" fontAlgn="auto" latinLnBrk="0" hangingPunct="1">
              <a:lnSpc>
                <a:spcPct val="100000"/>
              </a:lnSpc>
              <a:spcBef>
                <a:spcPts val="400"/>
              </a:spcBef>
              <a:spcAft>
                <a:spcPts val="0"/>
              </a:spcAft>
              <a:buClrTx/>
              <a:buSzTx/>
              <a:buFontTx/>
              <a:buNone/>
              <a:tabLst/>
              <a:defRPr sz="1800"/>
            </a:pPr>
            <a:r>
              <a:rPr lang="nb-NO" sz="1200" b="1" baseline="0" dirty="0">
                <a:latin typeface="+mn-lt"/>
                <a:ea typeface="Calibri"/>
                <a:cs typeface="Calibri"/>
                <a:sym typeface="Calibri"/>
              </a:rPr>
              <a:t>Avklares med bank: </a:t>
            </a:r>
            <a:r>
              <a:rPr lang="nb-NO" sz="1200" b="0" baseline="0" dirty="0">
                <a:latin typeface="+mn-lt"/>
                <a:ea typeface="Calibri"/>
                <a:cs typeface="Calibri"/>
                <a:sym typeface="Calibri"/>
              </a:rPr>
              <a:t>Ved fysisk oppmøte i bank må man ta med vedtekter, fullmaktsskjema og protokoll fra styremøtet som delegerte fullmakten.</a:t>
            </a: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21</a:t>
            </a:fld>
            <a:endParaRPr lang="nb-NO"/>
          </a:p>
        </p:txBody>
      </p:sp>
    </p:spTree>
    <p:extLst>
      <p:ext uri="{BB962C8B-B14F-4D97-AF65-F5344CB8AC3E}">
        <p14:creationId xmlns:p14="http://schemas.microsoft.com/office/powerpoint/2010/main" val="279985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0000"/>
              </a:lnSpc>
              <a:spcBef>
                <a:spcPts val="400"/>
              </a:spcBef>
              <a:defRPr sz="1800"/>
            </a:pPr>
            <a:r>
              <a:rPr lang="nb-NO" sz="1000" b="0" noProof="0" dirty="0">
                <a:latin typeface="+mn-lt"/>
                <a:ea typeface="Calibri"/>
                <a:cs typeface="Calibri"/>
                <a:sym typeface="Calibri"/>
              </a:rPr>
              <a:t>Tillitsvalgt</a:t>
            </a:r>
            <a:r>
              <a:rPr lang="nb-NO" sz="1000" b="0" baseline="0" noProof="0" dirty="0">
                <a:latin typeface="+mn-lt"/>
                <a:ea typeface="Calibri"/>
                <a:cs typeface="Calibri"/>
                <a:sym typeface="Calibri"/>
              </a:rPr>
              <a:t> søker inn driftsmidler på vegne av klubben. </a:t>
            </a:r>
          </a:p>
          <a:p>
            <a:pPr lvl="0">
              <a:lnSpc>
                <a:spcPct val="100000"/>
              </a:lnSpc>
              <a:spcBef>
                <a:spcPts val="400"/>
              </a:spcBef>
              <a:defRPr sz="1800"/>
            </a:pPr>
            <a:endParaRPr lang="nb-NO" sz="1000" b="0" baseline="0" noProof="0" dirty="0">
              <a:latin typeface="+mn-lt"/>
              <a:ea typeface="Calibri"/>
              <a:cs typeface="Calibri"/>
              <a:sym typeface="Calibri"/>
            </a:endParaRPr>
          </a:p>
          <a:p>
            <a:pPr lvl="0">
              <a:lnSpc>
                <a:spcPct val="100000"/>
              </a:lnSpc>
              <a:spcBef>
                <a:spcPts val="400"/>
              </a:spcBef>
              <a:defRPr sz="1800"/>
            </a:pPr>
            <a:r>
              <a:rPr lang="nb-NO" sz="1000" b="0" baseline="0" noProof="0" dirty="0">
                <a:latin typeface="+mn-lt"/>
                <a:ea typeface="Calibri"/>
                <a:cs typeface="Calibri"/>
                <a:sym typeface="Calibri"/>
              </a:rPr>
              <a:t>Dette gjøres på elektronisk skjema under "Mine sider" på </a:t>
            </a:r>
            <a:r>
              <a:rPr lang="nb-NO" sz="1000" b="0" baseline="0" noProof="0" dirty="0" err="1">
                <a:latin typeface="+mn-lt"/>
                <a:ea typeface="Calibri"/>
                <a:cs typeface="Calibri"/>
                <a:sym typeface="Calibri"/>
              </a:rPr>
              <a:t>www.parat.com</a:t>
            </a:r>
            <a:endParaRPr lang="nb-NO" sz="1000" b="0" baseline="0" noProof="0" dirty="0">
              <a:latin typeface="+mn-lt"/>
              <a:ea typeface="Calibri"/>
              <a:cs typeface="Calibri"/>
              <a:sym typeface="Calibri"/>
            </a:endParaRPr>
          </a:p>
          <a:p>
            <a:pPr lvl="0">
              <a:lnSpc>
                <a:spcPct val="100000"/>
              </a:lnSpc>
              <a:spcBef>
                <a:spcPts val="400"/>
              </a:spcBef>
              <a:defRPr sz="1800"/>
            </a:pPr>
            <a:endParaRPr lang="nb-NO" sz="1000" b="0" baseline="0" noProof="0" dirty="0">
              <a:latin typeface="+mn-lt"/>
              <a:ea typeface="Calibri"/>
              <a:cs typeface="Calibri"/>
              <a:sym typeface="Calibri"/>
            </a:endParaRPr>
          </a:p>
          <a:p>
            <a:pPr lvl="0">
              <a:lnSpc>
                <a:spcPct val="100000"/>
              </a:lnSpc>
              <a:spcBef>
                <a:spcPts val="400"/>
              </a:spcBef>
              <a:defRPr sz="1800"/>
            </a:pPr>
            <a:r>
              <a:rPr lang="nb-NO" sz="1200" b="0" i="0" u="none" strike="noStrike" kern="1200" baseline="0" dirty="0">
                <a:solidFill>
                  <a:schemeClr val="tx1"/>
                </a:solidFill>
                <a:latin typeface="+mn-lt"/>
                <a:ea typeface="+mn-ea"/>
                <a:cs typeface="+mn-cs"/>
              </a:rPr>
              <a:t>Det er samme søknadsskjema for både </a:t>
            </a:r>
            <a:r>
              <a:rPr lang="nb-NO" sz="1200" b="0" i="0" u="none" strike="noStrike" kern="1200" baseline="0" dirty="0" err="1">
                <a:solidFill>
                  <a:schemeClr val="tx1"/>
                </a:solidFill>
                <a:latin typeface="+mn-lt"/>
                <a:ea typeface="+mn-ea"/>
                <a:cs typeface="+mn-cs"/>
              </a:rPr>
              <a:t>ou</a:t>
            </a:r>
            <a:r>
              <a:rPr lang="nb-NO" sz="1200" b="0" i="0" u="none" strike="noStrike" kern="1200" baseline="0" dirty="0">
                <a:solidFill>
                  <a:schemeClr val="tx1"/>
                </a:solidFill>
                <a:latin typeface="+mn-lt"/>
                <a:ea typeface="+mn-ea"/>
                <a:cs typeface="+mn-cs"/>
              </a:rPr>
              <a:t>-midler og ekstra driftstilskudd: Ekstra midler Men kriteriene </a:t>
            </a:r>
            <a:r>
              <a:rPr lang="nb-NO" sz="1200" b="0" i="0" u="none" strike="noStrike" kern="1200" baseline="0" dirty="0" err="1">
                <a:solidFill>
                  <a:schemeClr val="tx1"/>
                </a:solidFill>
                <a:latin typeface="+mn-lt"/>
                <a:ea typeface="+mn-ea"/>
                <a:cs typeface="+mn-cs"/>
              </a:rPr>
              <a:t>ift</a:t>
            </a:r>
            <a:r>
              <a:rPr lang="nb-NO" sz="1200" b="0" i="0" u="none" strike="noStrike" kern="1200" baseline="0" dirty="0">
                <a:solidFill>
                  <a:schemeClr val="tx1"/>
                </a:solidFill>
                <a:latin typeface="+mn-lt"/>
                <a:ea typeface="+mn-ea"/>
                <a:cs typeface="+mn-cs"/>
              </a:rPr>
              <a:t> OU-midler er riktige og viktige at dere har med. Målgruppen for ekstra driftstilskudd er medlemmer</a:t>
            </a:r>
            <a:endParaRPr lang="nb-NO" sz="1000" b="0" baseline="0" noProof="0" dirty="0">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22</a:t>
            </a:fld>
            <a:endParaRPr lang="nb-NO"/>
          </a:p>
        </p:txBody>
      </p:sp>
    </p:spTree>
    <p:extLst>
      <p:ext uri="{BB962C8B-B14F-4D97-AF65-F5344CB8AC3E}">
        <p14:creationId xmlns:p14="http://schemas.microsoft.com/office/powerpoint/2010/main" val="276625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0000"/>
              </a:lnSpc>
              <a:spcBef>
                <a:spcPts val="400"/>
              </a:spcBef>
              <a:defRPr sz="1800"/>
            </a:pPr>
            <a:r>
              <a:rPr lang="nb-NO" sz="1200" dirty="0">
                <a:latin typeface="+mn-lt"/>
                <a:ea typeface="Calibri"/>
                <a:cs typeface="Calibri"/>
                <a:sym typeface="Calibri"/>
              </a:rPr>
              <a:t>Opplæringsmidler</a:t>
            </a:r>
            <a:r>
              <a:rPr lang="nb-NO" sz="1200" baseline="0" dirty="0">
                <a:latin typeface="+mn-lt"/>
                <a:ea typeface="Calibri"/>
                <a:cs typeface="Calibri"/>
                <a:sym typeface="Calibri"/>
              </a:rPr>
              <a:t> søkes på samme måte med søkefrist 1. mars</a:t>
            </a:r>
          </a:p>
          <a:p>
            <a:pPr lvl="0">
              <a:lnSpc>
                <a:spcPct val="100000"/>
              </a:lnSpc>
              <a:spcBef>
                <a:spcPts val="400"/>
              </a:spcBef>
              <a:defRPr sz="1800"/>
            </a:pPr>
            <a:endParaRPr lang="nb-NO" sz="1200" baseline="0" dirty="0">
              <a:latin typeface="+mn-lt"/>
              <a:ea typeface="Calibri"/>
              <a:cs typeface="Calibri"/>
              <a:sym typeface="Calibri"/>
            </a:endParaRPr>
          </a:p>
          <a:p>
            <a:pPr lvl="0">
              <a:lnSpc>
                <a:spcPct val="100000"/>
              </a:lnSpc>
              <a:spcBef>
                <a:spcPts val="400"/>
              </a:spcBef>
              <a:defRPr sz="1800"/>
            </a:pPr>
            <a:r>
              <a:rPr lang="nb-NO" sz="1200" baseline="0" dirty="0">
                <a:latin typeface="+mn-lt"/>
                <a:ea typeface="Calibri"/>
                <a:cs typeface="Calibri"/>
                <a:sym typeface="Calibri"/>
              </a:rPr>
              <a:t>Det er viktig at det er et nøkternt budsjett i søknaden</a:t>
            </a:r>
          </a:p>
          <a:p>
            <a:pPr lvl="0">
              <a:lnSpc>
                <a:spcPct val="100000"/>
              </a:lnSpc>
              <a:spcBef>
                <a:spcPts val="400"/>
              </a:spcBef>
              <a:defRPr sz="1800"/>
            </a:pPr>
            <a:endParaRPr lang="nb-NO" sz="1200" baseline="0" dirty="0">
              <a:latin typeface="+mn-lt"/>
              <a:ea typeface="Calibri"/>
              <a:cs typeface="Calibri"/>
              <a:sym typeface="Calibri"/>
            </a:endParaRPr>
          </a:p>
          <a:p>
            <a:pPr lvl="0">
              <a:lnSpc>
                <a:spcPct val="100000"/>
              </a:lnSpc>
              <a:spcBef>
                <a:spcPts val="400"/>
              </a:spcBef>
              <a:defRPr sz="1800"/>
            </a:pPr>
            <a:r>
              <a:rPr lang="nb-NO" sz="1200" baseline="0" dirty="0">
                <a:latin typeface="+mn-lt"/>
                <a:ea typeface="Calibri"/>
                <a:cs typeface="Calibri"/>
                <a:sym typeface="Calibri"/>
              </a:rPr>
              <a:t>Dersom man tenker å benytte foredragsholder fra Parat, vær ute i god tid for å avklare tidspunkt og sted.</a:t>
            </a:r>
          </a:p>
          <a:p>
            <a:pPr lvl="0">
              <a:lnSpc>
                <a:spcPct val="100000"/>
              </a:lnSpc>
              <a:spcBef>
                <a:spcPts val="400"/>
              </a:spcBef>
              <a:defRPr sz="1800"/>
            </a:pPr>
            <a:r>
              <a:rPr lang="nb-NO" sz="1800" b="0" i="0" u="none" strike="noStrike" kern="1200" baseline="0" dirty="0">
                <a:solidFill>
                  <a:schemeClr val="tx1"/>
                </a:solidFill>
                <a:latin typeface="+mn-lt"/>
                <a:ea typeface="+mn-ea"/>
                <a:cs typeface="+mn-cs"/>
              </a:rPr>
              <a:t>Det er samme søknadsskjema for både </a:t>
            </a:r>
            <a:r>
              <a:rPr lang="nb-NO" sz="1800" b="0" i="0" u="none" strike="noStrike" kern="1200" baseline="0" dirty="0" err="1">
                <a:solidFill>
                  <a:schemeClr val="tx1"/>
                </a:solidFill>
                <a:latin typeface="+mn-lt"/>
                <a:ea typeface="+mn-ea"/>
                <a:cs typeface="+mn-cs"/>
              </a:rPr>
              <a:t>ou</a:t>
            </a:r>
            <a:r>
              <a:rPr lang="nb-NO" sz="1800" b="0" i="0" u="none" strike="noStrike" kern="1200" baseline="0" dirty="0">
                <a:solidFill>
                  <a:schemeClr val="tx1"/>
                </a:solidFill>
                <a:latin typeface="+mn-lt"/>
                <a:ea typeface="+mn-ea"/>
                <a:cs typeface="+mn-cs"/>
              </a:rPr>
              <a:t>-midler og ekstra driftstilskudd: Ekstra midler Men kriteriene </a:t>
            </a:r>
            <a:r>
              <a:rPr lang="nb-NO" sz="1800" b="0" i="0" u="none" strike="noStrike" kern="1200" baseline="0" dirty="0" err="1">
                <a:solidFill>
                  <a:schemeClr val="tx1"/>
                </a:solidFill>
                <a:latin typeface="+mn-lt"/>
                <a:ea typeface="+mn-ea"/>
                <a:cs typeface="+mn-cs"/>
              </a:rPr>
              <a:t>ift</a:t>
            </a:r>
            <a:r>
              <a:rPr lang="nb-NO" sz="1800" b="0" i="0" u="none" strike="noStrike" kern="1200" baseline="0" dirty="0">
                <a:solidFill>
                  <a:schemeClr val="tx1"/>
                </a:solidFill>
                <a:latin typeface="+mn-lt"/>
                <a:ea typeface="+mn-ea"/>
                <a:cs typeface="+mn-cs"/>
              </a:rPr>
              <a:t> OU-midler er riktige og viktige at dere har med. Målgruppen for ekstra driftstilskudd er medlemmer</a:t>
            </a:r>
            <a:endParaRPr lang="nb-NO" sz="1200" dirty="0">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23</a:t>
            </a:fld>
            <a:endParaRPr lang="nb-NO"/>
          </a:p>
        </p:txBody>
      </p:sp>
    </p:spTree>
    <p:extLst>
      <p:ext uri="{BB962C8B-B14F-4D97-AF65-F5344CB8AC3E}">
        <p14:creationId xmlns:p14="http://schemas.microsoft.com/office/powerpoint/2010/main" val="43190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Viktig å ha med i de lokale vedtektene. Parat har ingen begrensninger på antall organisasjonstillitsvalgte.</a:t>
            </a: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3</a:t>
            </a:fld>
            <a:endParaRPr lang="nb-NO"/>
          </a:p>
        </p:txBody>
      </p:sp>
    </p:spTree>
    <p:extLst>
      <p:ext uri="{BB962C8B-B14F-4D97-AF65-F5344CB8AC3E}">
        <p14:creationId xmlns:p14="http://schemas.microsoft.com/office/powerpoint/2010/main" val="3800510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b-NO" sz="1200" dirty="0">
                <a:latin typeface="+mn-lt"/>
                <a:ea typeface="Calibri"/>
                <a:cs typeface="Calibri"/>
                <a:sym typeface="Calibri"/>
              </a:rPr>
              <a:t>Tenk</a:t>
            </a:r>
            <a:r>
              <a:rPr lang="nb-NO" sz="1200" baseline="0" dirty="0">
                <a:latin typeface="+mn-lt"/>
                <a:ea typeface="Calibri"/>
                <a:cs typeface="Calibri"/>
                <a:sym typeface="Calibri"/>
              </a:rPr>
              <a:t> hvordan dere kan oppnå mest mulig for klubbens midler.</a:t>
            </a:r>
            <a:endParaRPr lang="nb-NO" sz="1200" dirty="0">
              <a:latin typeface="+mn-lt"/>
              <a:ea typeface="Calibri"/>
              <a:cs typeface="Calibri"/>
              <a:sym typeface="Calibri"/>
            </a:endParaRP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24</a:t>
            </a:fld>
            <a:endParaRPr lang="nb-NO"/>
          </a:p>
        </p:txBody>
      </p:sp>
    </p:spTree>
    <p:extLst>
      <p:ext uri="{BB962C8B-B14F-4D97-AF65-F5344CB8AC3E}">
        <p14:creationId xmlns:p14="http://schemas.microsoft.com/office/powerpoint/2010/main" val="188123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Alternativ til møter?</a:t>
            </a:r>
            <a:r>
              <a:rPr lang="nb-NO" sz="1200" dirty="0"/>
              <a:t> Telefonmøter, videokonferanser, e-post.</a:t>
            </a:r>
          </a:p>
          <a:p>
            <a:r>
              <a:rPr lang="nb-NO" sz="1200" b="1" dirty="0"/>
              <a:t>Fordel med møter? </a:t>
            </a:r>
            <a:r>
              <a:rPr lang="nb-NO" sz="1200" dirty="0"/>
              <a:t>Styrker samholdet i en gruppe - Felles beslutning øker muligheten for effektiv gjennomføring – Effektiv form for toveis kommunikasjon</a:t>
            </a:r>
          </a:p>
          <a:p>
            <a:r>
              <a:rPr lang="nb-NO" sz="1200" b="1" dirty="0"/>
              <a:t>Innkalling/ saksliste</a:t>
            </a:r>
            <a:r>
              <a:rPr lang="nb-NO" sz="1200" dirty="0"/>
              <a:t> sendes ut i god tid – minst en uke før møtet. Gi sakene spørsmåls form for å stimulere tankevirksomheten. Viktige saker fremst på sakslisten. Sett av reservetid – uforutsette ting kan skje. Møtet må være ferdig til oppsatt tid!</a:t>
            </a:r>
          </a:p>
          <a:p>
            <a:r>
              <a:rPr lang="nb-NO" sz="1200" b="1" dirty="0"/>
              <a:t>Dokumentasjonsmateriell</a:t>
            </a:r>
            <a:r>
              <a:rPr lang="nb-NO" sz="1200" dirty="0"/>
              <a:t>, personalmeldinger, infoskriv, notater og lignende: Hvem presenterer den enkelte sak? Møteleder, en av møtedeltakerne eller en sakkyndig utenfra?</a:t>
            </a:r>
          </a:p>
          <a:p>
            <a:r>
              <a:rPr lang="nb-NO" sz="1200" dirty="0"/>
              <a:t>Saksdokumenter skal være kortfattet: f.eks. sammendrag og grafiske fremstillinger. Hva skal vi egentlig redegjøre for? Hva skal deltakerne bruke informasjonen til? </a:t>
            </a:r>
          </a:p>
          <a:p>
            <a:r>
              <a:rPr lang="nb-NO" sz="1200" b="1" dirty="0"/>
              <a:t>Møtelokaler og utstyr:</a:t>
            </a:r>
            <a:r>
              <a:rPr lang="nb-NO" sz="1200" dirty="0"/>
              <a:t> - Lys, luft, akustikk, temperatur. - Øyekontakt, rundt bord ideelt. - God arbeidsplass for hver enkelt. - Blyanter, papir, vann, glass, pekestokk etc. - Krittavle/ </a:t>
            </a:r>
            <a:r>
              <a:rPr lang="nb-NO" sz="1200" dirty="0" err="1"/>
              <a:t>whiteboard</a:t>
            </a:r>
            <a:r>
              <a:rPr lang="nb-NO" sz="1200" dirty="0"/>
              <a:t>, </a:t>
            </a:r>
            <a:r>
              <a:rPr lang="nb-NO" sz="1200" dirty="0" err="1"/>
              <a:t>flipover</a:t>
            </a:r>
            <a:r>
              <a:rPr lang="nb-NO" sz="1200" dirty="0"/>
              <a:t>, AV-hjelpemidler. Test hjelpemidlene på forhånd. Møtet kan bli ødelagt hvis ikke hjelpemidlene fungerer.</a:t>
            </a:r>
          </a:p>
          <a:p>
            <a:r>
              <a:rPr lang="nb-NO" sz="1200" b="1" dirty="0"/>
              <a:t>Møteleder må: </a:t>
            </a:r>
            <a:r>
              <a:rPr lang="nb-NO" sz="1200" dirty="0"/>
              <a:t>Redegjøre for hensikten med møtet (klubbmøte, infomøte, beslutningsmøte, idédugnad o.l.). Skape åpenhet og tillit. Følge organisasjonens lover og regler (vedtekter) for møtepraksis, saksbehandling og avstemning. Sørge for at alle kommer til ordet, og at ingen får anledning til å dominere. Stoppe ufine innlegg. Lede diskusjonen i ønsket retning. Hva skal vedtas? Hvilke alternative vedtak kan tenkes? Hva er konsekvensene? Holde orden på talerliste (tidsbegrensning, sette strek?) og replikker (hvor lang er en replikk?). Gjennomføre votering. Ta ansvar for at protokoll skrives.</a:t>
            </a:r>
          </a:p>
          <a:p>
            <a:r>
              <a:rPr lang="nb-NO" sz="1200" b="1" dirty="0"/>
              <a:t>Møtedeltakere: </a:t>
            </a:r>
            <a:r>
              <a:rPr lang="nb-NO" sz="1200" dirty="0"/>
              <a:t>Les utsendte dokumenter på forhånd. Hva er mine forventninger til møtet? Hva kan jeg bidra med for å realisere disse forventningene? Vær aktiv uten å virke dominerende. Hold deg til saken. Lytt til kollegene. Ha respekt for andres syn selv om de har en annen mening enn deg. Er jeg løsningsfokusert?</a:t>
            </a:r>
          </a:p>
        </p:txBody>
      </p:sp>
      <p:sp>
        <p:nvSpPr>
          <p:cNvPr id="4" name="Plassholder for lysbildenummer 3"/>
          <p:cNvSpPr>
            <a:spLocks noGrp="1"/>
          </p:cNvSpPr>
          <p:nvPr>
            <p:ph type="sldNum" sz="quarter" idx="10"/>
          </p:nvPr>
        </p:nvSpPr>
        <p:spPr/>
        <p:txBody>
          <a:bodyPr/>
          <a:lstStyle/>
          <a:p>
            <a:fld id="{B683227F-B638-7A4A-8659-0A2834C7B4CB}" type="slidenum">
              <a:rPr lang="nb-NO" smtClean="0"/>
              <a:t>26</a:t>
            </a:fld>
            <a:endParaRPr lang="nb-NO"/>
          </a:p>
        </p:txBody>
      </p:sp>
    </p:spTree>
    <p:extLst>
      <p:ext uri="{BB962C8B-B14F-4D97-AF65-F5344CB8AC3E}">
        <p14:creationId xmlns:p14="http://schemas.microsoft.com/office/powerpoint/2010/main" val="257539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Dersom man tenker å servere kaffe og annet i møte må man huske å bestille/ordne dette på forhånd. Deleger gjerne ulike praktiske oppgaver internt i styret, slik at alle kan bidra</a:t>
            </a:r>
            <a:r>
              <a:rPr lang="nb-NO" baseline="0" dirty="0"/>
              <a:t> (rullere på slike oppgaver?)</a:t>
            </a:r>
          </a:p>
          <a:p>
            <a:endParaRPr lang="nb-NO" baseline="0" dirty="0"/>
          </a:p>
          <a:p>
            <a:r>
              <a:rPr lang="nb-NO" sz="1200" b="1" i="0" u="none" strike="noStrike" kern="1200" baseline="0" dirty="0">
                <a:solidFill>
                  <a:schemeClr val="tx1"/>
                </a:solidFill>
                <a:latin typeface="+mn-lt"/>
                <a:ea typeface="+mn-ea"/>
                <a:cs typeface="+mn-cs"/>
              </a:rPr>
              <a:t>Planlegging</a:t>
            </a:r>
          </a:p>
          <a:p>
            <a:r>
              <a:rPr lang="nb-NO" sz="1200" b="0" i="0" u="none" strike="noStrike" kern="1200" baseline="0" dirty="0">
                <a:solidFill>
                  <a:schemeClr val="tx1"/>
                </a:solidFill>
                <a:latin typeface="+mn-lt"/>
                <a:ea typeface="+mn-ea"/>
                <a:cs typeface="+mn-cs"/>
              </a:rPr>
              <a:t>Når sakslisten lages bør lederen forberede nøye hva styret skal behandle på møtet. Et godt tips kan være å skrive ned ett eller flere klare mål for møtet, og arbeide ut fra</a:t>
            </a:r>
          </a:p>
          <a:p>
            <a:r>
              <a:rPr lang="nb-NO" sz="1200" b="0" i="0" u="none" strike="noStrike" kern="1200" baseline="0" dirty="0">
                <a:solidFill>
                  <a:schemeClr val="tx1"/>
                </a:solidFill>
                <a:latin typeface="+mn-lt"/>
                <a:ea typeface="+mn-ea"/>
                <a:cs typeface="+mn-cs"/>
              </a:rPr>
              <a:t>disse.</a:t>
            </a:r>
          </a:p>
          <a:p>
            <a:endParaRPr lang="nb-NO" sz="1200" b="0" i="0" u="none" strike="noStrike" kern="1200" baseline="0" dirty="0">
              <a:solidFill>
                <a:schemeClr val="tx1"/>
              </a:solidFill>
              <a:latin typeface="+mn-lt"/>
              <a:ea typeface="+mn-ea"/>
              <a:cs typeface="+mn-cs"/>
            </a:endParaRPr>
          </a:p>
          <a:p>
            <a:r>
              <a:rPr lang="nb-NO" sz="1200" b="1" i="0" u="none" strike="noStrike" kern="1200" baseline="0" dirty="0">
                <a:solidFill>
                  <a:schemeClr val="tx1"/>
                </a:solidFill>
                <a:latin typeface="+mn-lt"/>
                <a:ea typeface="+mn-ea"/>
                <a:cs typeface="+mn-cs"/>
              </a:rPr>
              <a:t>Sakslisten</a:t>
            </a:r>
          </a:p>
          <a:p>
            <a:r>
              <a:rPr lang="nb-NO" sz="1200" b="0" i="0" u="none" strike="noStrike" kern="1200" baseline="0" dirty="0">
                <a:solidFill>
                  <a:schemeClr val="tx1"/>
                </a:solidFill>
                <a:latin typeface="+mn-lt"/>
                <a:ea typeface="+mn-ea"/>
                <a:cs typeface="+mn-cs"/>
              </a:rPr>
              <a:t>Sakslisten utarbeides av lederen og godkjennes av styret før møtet starter. Det kan være lurt å la styret få komme med innspill til saker som ønskes tatt opp før sakslisten sendes ut, slik at sakene blir godt forberedt, og man</a:t>
            </a:r>
          </a:p>
          <a:p>
            <a:r>
              <a:rPr lang="nb-NO" sz="1200" b="0" i="0" u="none" strike="noStrike" kern="1200" baseline="0" dirty="0">
                <a:solidFill>
                  <a:schemeClr val="tx1"/>
                </a:solidFill>
                <a:latin typeface="+mn-lt"/>
                <a:ea typeface="+mn-ea"/>
                <a:cs typeface="+mn-cs"/>
              </a:rPr>
              <a:t>slipper for mange saker under eventuelt. Sakslisten er først og fremst ment for å hjelpe styret til å se målet med møtet og for å sikre en viss fremdrift. Hvis et styremedlem vil ta opp en sak som ikke står på sakslisten, må han si ifra når man behandler sakslisten. Det er lederen som er ansvarlig for at sakslisten følges. </a:t>
            </a:r>
            <a:endParaRPr lang="nb-NO"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27</a:t>
            </a:fld>
            <a:endParaRPr lang="nb-NO"/>
          </a:p>
        </p:txBody>
      </p:sp>
    </p:spTree>
    <p:extLst>
      <p:ext uri="{BB962C8B-B14F-4D97-AF65-F5344CB8AC3E}">
        <p14:creationId xmlns:p14="http://schemas.microsoft.com/office/powerpoint/2010/main" val="252714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På store møter har lederen en </a:t>
            </a:r>
            <a:r>
              <a:rPr lang="nb-NO" sz="1200" b="1" i="0" u="none" strike="noStrike" kern="1200" baseline="0" dirty="0" err="1">
                <a:solidFill>
                  <a:schemeClr val="tx1"/>
                </a:solidFill>
                <a:latin typeface="+mn-lt"/>
                <a:ea typeface="+mn-ea"/>
                <a:cs typeface="+mn-cs"/>
              </a:rPr>
              <a:t>taleliste</a:t>
            </a:r>
            <a:r>
              <a:rPr lang="nb-NO" sz="1200" b="0" i="0" u="none" strike="noStrike" kern="1200" baseline="0" dirty="0">
                <a:solidFill>
                  <a:schemeClr val="tx1"/>
                </a:solidFill>
                <a:latin typeface="+mn-lt"/>
                <a:ea typeface="+mn-ea"/>
                <a:cs typeface="+mn-cs"/>
              </a:rPr>
              <a:t> hvor alle talere står oppført i den rekkefølgen de skal ha ordet. Noen ganger delegere ordstyrerrolle til NK?</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En finger i været – </a:t>
            </a:r>
            <a:r>
              <a:rPr lang="nb-NO" sz="1200" b="1" i="0" u="none" strike="noStrike" kern="1200" baseline="0" dirty="0">
                <a:solidFill>
                  <a:schemeClr val="tx1"/>
                </a:solidFill>
                <a:latin typeface="+mn-lt"/>
                <a:ea typeface="+mn-ea"/>
                <a:cs typeface="+mn-cs"/>
              </a:rPr>
              <a:t>innlegg</a:t>
            </a:r>
          </a:p>
          <a:p>
            <a:r>
              <a:rPr lang="nb-NO" sz="1200" b="0" i="0" u="none" strike="noStrike" kern="1200" baseline="0" dirty="0">
                <a:solidFill>
                  <a:schemeClr val="tx1"/>
                </a:solidFill>
                <a:latin typeface="+mn-lt"/>
                <a:ea typeface="+mn-ea"/>
                <a:cs typeface="+mn-cs"/>
              </a:rPr>
              <a:t>To fingre i været – </a:t>
            </a:r>
            <a:r>
              <a:rPr lang="nb-NO" sz="1200" b="1" i="0" u="none" strike="noStrike" kern="1200" baseline="0" dirty="0">
                <a:solidFill>
                  <a:schemeClr val="tx1"/>
                </a:solidFill>
                <a:latin typeface="+mn-lt"/>
                <a:ea typeface="+mn-ea"/>
                <a:cs typeface="+mn-cs"/>
              </a:rPr>
              <a:t>replikk</a:t>
            </a:r>
            <a:r>
              <a:rPr lang="nb-NO" sz="1200" b="0" i="0" u="none" strike="noStrike" kern="1200" baseline="0" dirty="0">
                <a:solidFill>
                  <a:schemeClr val="tx1"/>
                </a:solidFill>
                <a:latin typeface="+mn-lt"/>
                <a:ea typeface="+mn-ea"/>
                <a:cs typeface="+mn-cs"/>
              </a:rPr>
              <a:t> til et innlegg (skal være kort!) Det innlegget som fikk replikk gis vanligvis anledning til svarreplikk</a:t>
            </a:r>
          </a:p>
          <a:p>
            <a:endParaRPr lang="nb-NO" sz="1200" b="0" i="0" u="none" strike="noStrike" kern="1200" baseline="0" dirty="0">
              <a:solidFill>
                <a:schemeClr val="tx1"/>
              </a:solidFill>
              <a:latin typeface="+mn-lt"/>
              <a:ea typeface="+mn-ea"/>
              <a:cs typeface="+mn-cs"/>
            </a:endParaRPr>
          </a:p>
          <a:p>
            <a:r>
              <a:rPr lang="nb-NO" sz="1200" b="1" i="0" kern="1200" dirty="0">
                <a:solidFill>
                  <a:schemeClr val="tx1"/>
                </a:solidFill>
                <a:effectLst/>
                <a:latin typeface="+mn-lt"/>
                <a:ea typeface="+mn-ea"/>
                <a:cs typeface="+mn-cs"/>
              </a:rPr>
              <a:t>Til forretnings-/dagsorden</a:t>
            </a:r>
            <a:r>
              <a:rPr lang="nb-NO" sz="1200" b="0" i="0" kern="1200" dirty="0">
                <a:solidFill>
                  <a:schemeClr val="tx1"/>
                </a:solidFill>
                <a:effectLst/>
                <a:latin typeface="+mn-lt"/>
                <a:ea typeface="+mn-ea"/>
                <a:cs typeface="+mn-cs"/>
              </a:rPr>
              <a:t>. I debatten kan du be om ordet utenom tur hvis du har merknader til at møteledelsen ikke følger den vedtatte forretningsorden eller dagsorden, eller hvis du vil foreslå begrensing av taletid.</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Saksopplysning. </a:t>
            </a:r>
            <a:r>
              <a:rPr lang="nb-NO" sz="1200" b="0" i="0" kern="1200" dirty="0">
                <a:solidFill>
                  <a:schemeClr val="tx1"/>
                </a:solidFill>
                <a:effectLst/>
                <a:latin typeface="+mn-lt"/>
                <a:ea typeface="+mn-ea"/>
                <a:cs typeface="+mn-cs"/>
              </a:rPr>
              <a:t>I debatten kan du be om ordet utenom tur for å komme med en nødvendig saksopplysning. Dette er ikke et innlegg i debatten, men en nøktern saksopplysning som du mener er viktig for debatten. Det brukes svært sjelden, og skal BARE brukes dersom det er viktig for at den videre debatten ikke føres på gale premisser.</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Forslag om «strek». </a:t>
            </a:r>
            <a:r>
              <a:rPr lang="nb-NO" sz="1200" b="0" i="0" kern="1200" dirty="0">
                <a:solidFill>
                  <a:schemeClr val="tx1"/>
                </a:solidFill>
                <a:effectLst/>
                <a:latin typeface="+mn-lt"/>
                <a:ea typeface="+mn-ea"/>
                <a:cs typeface="+mn-cs"/>
              </a:rPr>
              <a:t>Når møtelederen føler at debatten trekker ut i tid, og/eller at de fleste synspunkter er kommet fram, foreslås «strek». En møtedeltaker kan framsette forslag om dette ved å be om ordet til «forretningsorden». Hvis du fortsatt ønsker ordet, må du tegne deg i løpet av neste taler. Det er vanlig at møteleder leser opp de som tegnet seg, slik at alle kan kontrollere at de blir registrert. Merk at du ikke kan fremme nye forslag etter at strek er satt!</a:t>
            </a:r>
            <a:endParaRPr lang="nb-NO"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28</a:t>
            </a:fld>
            <a:endParaRPr lang="nb-NO"/>
          </a:p>
        </p:txBody>
      </p:sp>
    </p:spTree>
    <p:extLst>
      <p:ext uri="{BB962C8B-B14F-4D97-AF65-F5344CB8AC3E}">
        <p14:creationId xmlns:p14="http://schemas.microsoft.com/office/powerpoint/2010/main" val="380692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80000"/>
              </a:lnSpc>
            </a:pPr>
            <a:r>
              <a:rPr lang="nb-NO" sz="1200" dirty="0">
                <a:latin typeface="Arial" pitchFamily="34" charset="0"/>
                <a:cs typeface="Arial" pitchFamily="34" charset="0"/>
              </a:rPr>
              <a:t>Det er lov å bli overbevist av andre som har bedre argumenter enn dine. Det er også lov å si at andre også har gode argumenter, men at du fortsatt er overbevist om at din mening er den riktige. </a:t>
            </a:r>
          </a:p>
          <a:p>
            <a:pPr>
              <a:lnSpc>
                <a:spcPct val="80000"/>
              </a:lnSpc>
            </a:pPr>
            <a:r>
              <a:rPr lang="nb-NO" sz="1200" dirty="0">
                <a:latin typeface="Arial" pitchFamily="34" charset="0"/>
                <a:cs typeface="Arial" pitchFamily="34" charset="0"/>
              </a:rPr>
              <a:t>Noen ganger er frontene steile, og en avgjørelse kan kun oppnås ved å sette et flertallssyn opp mot et mindretallssyn. Da handler det i første rekke om å overbevise fleste mulig – og som prioritet </a:t>
            </a:r>
            <a:r>
              <a:rPr lang="nb-NO" sz="1200" dirty="0" err="1">
                <a:latin typeface="Arial" pitchFamily="34" charset="0"/>
                <a:cs typeface="Arial" pitchFamily="34" charset="0"/>
              </a:rPr>
              <a:t>nr</a:t>
            </a:r>
            <a:r>
              <a:rPr lang="nb-NO" sz="1200" dirty="0">
                <a:latin typeface="Arial" pitchFamily="34" charset="0"/>
                <a:cs typeface="Arial" pitchFamily="34" charset="0"/>
              </a:rPr>
              <a:t> 2 å få sympati fra flest mulig av de som ikke klarer å bestemme seg.</a:t>
            </a:r>
          </a:p>
          <a:p>
            <a:pPr>
              <a:lnSpc>
                <a:spcPct val="80000"/>
              </a:lnSpc>
            </a:pPr>
            <a:r>
              <a:rPr lang="nb-NO" sz="1200" dirty="0">
                <a:latin typeface="Arial" pitchFamily="34" charset="0"/>
                <a:cs typeface="Arial" pitchFamily="34" charset="0"/>
              </a:rPr>
              <a:t>Andre ganger debatterer en for å komme frem til en løsning som alle kan slutte seg til. Et kompromiss, eller et minste felles multiplum.</a:t>
            </a:r>
          </a:p>
          <a:p>
            <a:pPr>
              <a:lnSpc>
                <a:spcPct val="80000"/>
              </a:lnSpc>
            </a:pPr>
            <a:r>
              <a:rPr lang="nb-NO" sz="1200" dirty="0">
                <a:latin typeface="Arial" pitchFamily="34" charset="0"/>
                <a:cs typeface="Arial" pitchFamily="34" charset="0"/>
              </a:rPr>
              <a:t>Forbered deg på hva du kan forvente å møte av motargumenter, og hvordan du skal takle disse.</a:t>
            </a:r>
          </a:p>
          <a:p>
            <a:pPr>
              <a:lnSpc>
                <a:spcPct val="80000"/>
              </a:lnSpc>
            </a:pPr>
            <a:r>
              <a:rPr lang="nb-NO" sz="1200" dirty="0">
                <a:latin typeface="Arial" pitchFamily="34" charset="0"/>
                <a:cs typeface="Arial" pitchFamily="34" charset="0"/>
              </a:rPr>
              <a:t>Forsøk å finne ut av hva uenigheten faktisk består i, og om du kan gi etter på noen punkter. Ved å vise vilje til å bevege deg i stedet for å stå steilt på ditt, viser du vilje til samarbeid, og du vinner sympati med de som ikke har tatt et standpunkt.</a:t>
            </a:r>
          </a:p>
          <a:p>
            <a:pPr>
              <a:lnSpc>
                <a:spcPct val="80000"/>
              </a:lnSpc>
            </a:pPr>
            <a:r>
              <a:rPr lang="nb-NO" sz="1200" dirty="0">
                <a:latin typeface="Arial" pitchFamily="34" charset="0"/>
                <a:cs typeface="Arial" pitchFamily="34" charset="0"/>
              </a:rPr>
              <a:t>Hvis du ikke kan vinne, er det greit å vise storsinn og avslutte, fremfor å ”ri prinsippene inn i solnedgangen” Hvis du likevel har tapt, er det liten ære i å bli forbundet med å være møteplager og kverulant. </a:t>
            </a:r>
          </a:p>
          <a:p>
            <a:pPr>
              <a:lnSpc>
                <a:spcPct val="80000"/>
              </a:lnSpc>
            </a:pPr>
            <a:r>
              <a:rPr lang="nb-NO" sz="1200" dirty="0">
                <a:latin typeface="Arial" pitchFamily="34" charset="0"/>
                <a:cs typeface="Arial" pitchFamily="34" charset="0"/>
              </a:rPr>
              <a:t>Underveis i debatten vil du oppleve at det er mer enn selve argumentene som har betydning. Og det er hvordan de fremføres. Det finnes ulike teknikker for dette:</a:t>
            </a:r>
          </a:p>
          <a:p>
            <a:pPr>
              <a:lnSpc>
                <a:spcPct val="80000"/>
              </a:lnSpc>
            </a:pPr>
            <a:r>
              <a:rPr lang="nb-NO" sz="1200" b="1" dirty="0">
                <a:latin typeface="Arial" pitchFamily="34" charset="0"/>
                <a:cs typeface="Arial" pitchFamily="34" charset="0"/>
              </a:rPr>
              <a:t>Vennlige teknikker</a:t>
            </a:r>
            <a:r>
              <a:rPr lang="nb-NO" sz="1200" dirty="0">
                <a:latin typeface="Arial" pitchFamily="34" charset="0"/>
                <a:cs typeface="Arial" pitchFamily="34" charset="0"/>
              </a:rPr>
              <a:t>: - Vis imøtekommenhet og forståelse, uten å hovere - Vær raus med egne argumenter. Si du kan ha tatt feil på et punkt, og gi motparten rett i et annet. Ingen har alltid alt rett og ingen har alltid alt feil. - Kommenter enigheten - Vurder holdninger og meninger mer enn ord - Beskriv mulige løsninger og alternativer</a:t>
            </a:r>
          </a:p>
          <a:p>
            <a:pPr>
              <a:lnSpc>
                <a:spcPct val="80000"/>
              </a:lnSpc>
            </a:pPr>
            <a:r>
              <a:rPr lang="nb-NO" sz="1200" b="1" dirty="0">
                <a:latin typeface="Arial" pitchFamily="34" charset="0"/>
                <a:cs typeface="Arial" pitchFamily="34" charset="0"/>
              </a:rPr>
              <a:t>Ikke så vennlige teknikker</a:t>
            </a:r>
            <a:r>
              <a:rPr lang="nb-NO" sz="1200" dirty="0">
                <a:latin typeface="Arial" pitchFamily="34" charset="0"/>
                <a:cs typeface="Arial" pitchFamily="34" charset="0"/>
              </a:rPr>
              <a:t>: - Beskrive motpartens syn - Beskrive uheldige konsekvenser - Beskriv innvendinger - Vurder ord mer enn meninger og holdninger</a:t>
            </a:r>
          </a:p>
          <a:p>
            <a:pPr>
              <a:lnSpc>
                <a:spcPct val="80000"/>
              </a:lnSpc>
            </a:pPr>
            <a:endParaRPr lang="nb-NO" sz="1200" dirty="0">
              <a:latin typeface="Arial" pitchFamily="34" charset="0"/>
              <a:cs typeface="Arial" pitchFamily="34" charset="0"/>
            </a:endParaRPr>
          </a:p>
          <a:p>
            <a:r>
              <a:rPr lang="nb-NO" sz="1200" b="0" i="0" u="none" strike="noStrike" kern="1200" baseline="0" dirty="0">
                <a:solidFill>
                  <a:schemeClr val="tx1"/>
                </a:solidFill>
                <a:latin typeface="+mn-lt"/>
                <a:ea typeface="+mn-ea"/>
                <a:cs typeface="+mn-cs"/>
              </a:rPr>
              <a:t>På store møter har lederen en </a:t>
            </a:r>
            <a:r>
              <a:rPr lang="nb-NO" sz="1200" b="1" i="0" u="none" strike="noStrike" kern="1200" baseline="0" dirty="0" err="1">
                <a:solidFill>
                  <a:schemeClr val="tx1"/>
                </a:solidFill>
                <a:latin typeface="+mn-lt"/>
                <a:ea typeface="+mn-ea"/>
                <a:cs typeface="+mn-cs"/>
              </a:rPr>
              <a:t>taleliste</a:t>
            </a:r>
            <a:r>
              <a:rPr lang="nb-NO" sz="1200" b="0" i="0" u="none" strike="noStrike" kern="1200" baseline="0" dirty="0">
                <a:solidFill>
                  <a:schemeClr val="tx1"/>
                </a:solidFill>
                <a:latin typeface="+mn-lt"/>
                <a:ea typeface="+mn-ea"/>
                <a:cs typeface="+mn-cs"/>
              </a:rPr>
              <a:t> hvor alle talere står oppført i den rekkefølgen de skal ha ordet.</a:t>
            </a:r>
          </a:p>
          <a:p>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En finger i været – </a:t>
            </a:r>
            <a:r>
              <a:rPr lang="nb-NO" sz="1200" b="1" i="0" u="none" strike="noStrike" kern="1200" baseline="0" dirty="0">
                <a:solidFill>
                  <a:schemeClr val="tx1"/>
                </a:solidFill>
                <a:latin typeface="+mn-lt"/>
                <a:ea typeface="+mn-ea"/>
                <a:cs typeface="+mn-cs"/>
              </a:rPr>
              <a:t>innlegg</a:t>
            </a:r>
          </a:p>
          <a:p>
            <a:r>
              <a:rPr lang="nb-NO" sz="1200" b="0" i="0" u="none" strike="noStrike" kern="1200" baseline="0" dirty="0">
                <a:solidFill>
                  <a:schemeClr val="tx1"/>
                </a:solidFill>
                <a:latin typeface="+mn-lt"/>
                <a:ea typeface="+mn-ea"/>
                <a:cs typeface="+mn-cs"/>
              </a:rPr>
              <a:t>To fingre i været – </a:t>
            </a:r>
            <a:r>
              <a:rPr lang="nb-NO" sz="1200" b="1" i="0" u="none" strike="noStrike" kern="1200" baseline="0" dirty="0">
                <a:solidFill>
                  <a:schemeClr val="tx1"/>
                </a:solidFill>
                <a:latin typeface="+mn-lt"/>
                <a:ea typeface="+mn-ea"/>
                <a:cs typeface="+mn-cs"/>
              </a:rPr>
              <a:t>replikk</a:t>
            </a:r>
            <a:r>
              <a:rPr lang="nb-NO" sz="1200" b="0" i="0" u="none" strike="noStrike" kern="1200" baseline="0" dirty="0">
                <a:solidFill>
                  <a:schemeClr val="tx1"/>
                </a:solidFill>
                <a:latin typeface="+mn-lt"/>
                <a:ea typeface="+mn-ea"/>
                <a:cs typeface="+mn-cs"/>
              </a:rPr>
              <a:t> til et innlegg (skal være kort!) Det innlegget som fikk replikk gis vanligvis anledning til svarreplikk</a:t>
            </a:r>
          </a:p>
          <a:p>
            <a:endParaRPr lang="nb-NO" sz="1200" b="0" i="0" u="none" strike="noStrike" kern="1200" baseline="0" dirty="0">
              <a:solidFill>
                <a:schemeClr val="tx1"/>
              </a:solidFill>
              <a:latin typeface="+mn-lt"/>
              <a:ea typeface="+mn-ea"/>
              <a:cs typeface="+mn-cs"/>
            </a:endParaRPr>
          </a:p>
          <a:p>
            <a:r>
              <a:rPr lang="nb-NO" sz="1200" b="1" i="0" kern="1200" dirty="0">
                <a:solidFill>
                  <a:schemeClr val="tx1"/>
                </a:solidFill>
                <a:effectLst/>
                <a:latin typeface="+mn-lt"/>
                <a:ea typeface="+mn-ea"/>
                <a:cs typeface="+mn-cs"/>
              </a:rPr>
              <a:t>Til forretnings-/dagsorden</a:t>
            </a:r>
            <a:r>
              <a:rPr lang="nb-NO" sz="1200" b="0" i="0" kern="1200" dirty="0">
                <a:solidFill>
                  <a:schemeClr val="tx1"/>
                </a:solidFill>
                <a:effectLst/>
                <a:latin typeface="+mn-lt"/>
                <a:ea typeface="+mn-ea"/>
                <a:cs typeface="+mn-cs"/>
              </a:rPr>
              <a:t>. I debatten kan du be om ordet utenom tur hvis du har merknader til at møteledelsen ikke følger den vedtatte forretningsorden eller dagsorden, eller hvis du vil foreslå begrensing av taletid.</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Saksopplysning. </a:t>
            </a:r>
            <a:r>
              <a:rPr lang="nb-NO" sz="1200" b="0" i="0" kern="1200" dirty="0">
                <a:solidFill>
                  <a:schemeClr val="tx1"/>
                </a:solidFill>
                <a:effectLst/>
                <a:latin typeface="+mn-lt"/>
                <a:ea typeface="+mn-ea"/>
                <a:cs typeface="+mn-cs"/>
              </a:rPr>
              <a:t>I debatten kan du be om ordet utenom tur for å komme med en nødvendig saksopplysning. Dette er ikke et innlegg i debatten, men en nøktern saksopplysning som du mener er viktig for debatten. Det brukes svært sjelden, og skal BARE brukes dersom det er viktig for at den videre debatten ikke føres på gale premisser.</a:t>
            </a:r>
          </a:p>
          <a:p>
            <a:endParaRPr lang="nb-NO" sz="1200" b="0"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Forslag om «strek». </a:t>
            </a:r>
            <a:r>
              <a:rPr lang="nb-NO" sz="1200" b="0" i="0" kern="1200" dirty="0">
                <a:solidFill>
                  <a:schemeClr val="tx1"/>
                </a:solidFill>
                <a:effectLst/>
                <a:latin typeface="+mn-lt"/>
                <a:ea typeface="+mn-ea"/>
                <a:cs typeface="+mn-cs"/>
              </a:rPr>
              <a:t>Når møtelederen føler at debatten trekker ut i tid, og/eller at de fleste synspunkter er kommet fram, foreslås «strek». En møtedeltaker kan framsette forslag om dette ved å be om ordet til «forretningsorden». Hvis du fortsatt ønsker ordet, må du tegne deg i løpet av neste taler. Det er vanlig at møteleder leser opp de som tegnet seg, slik at alle kan kontrollere at de blir registrert. Merk at du ikke kan fremme nye forslag etter at strek er satt!</a:t>
            </a:r>
            <a:endParaRPr lang="nb-NO"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33</a:t>
            </a:fld>
            <a:endParaRPr lang="nb-NO"/>
          </a:p>
        </p:txBody>
      </p:sp>
    </p:spTree>
    <p:extLst>
      <p:ext uri="{BB962C8B-B14F-4D97-AF65-F5344CB8AC3E}">
        <p14:creationId xmlns:p14="http://schemas.microsoft.com/office/powerpoint/2010/main" val="51053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457200">
              <a:lnSpc>
                <a:spcPct val="80000"/>
              </a:lnSpc>
              <a:spcBef>
                <a:spcPct val="0"/>
              </a:spcBef>
            </a:pPr>
            <a:r>
              <a:rPr lang="nb-NO" sz="1200" b="1" dirty="0">
                <a:latin typeface="Arial" charset="0"/>
                <a:cs typeface="Arial" charset="0"/>
              </a:rPr>
              <a:t>Hersketeknikker</a:t>
            </a:r>
            <a:r>
              <a:rPr lang="nb-NO" sz="1200" dirty="0">
                <a:latin typeface="Arial" charset="0"/>
                <a:cs typeface="Arial" charset="0"/>
              </a:rPr>
              <a:t>: </a:t>
            </a:r>
          </a:p>
          <a:p>
            <a:pPr defTabSz="457200">
              <a:lnSpc>
                <a:spcPct val="80000"/>
              </a:lnSpc>
              <a:spcBef>
                <a:spcPct val="0"/>
              </a:spcBef>
            </a:pPr>
            <a:endParaRPr lang="nb-NO" sz="1200" dirty="0">
              <a:latin typeface="Arial" charset="0"/>
              <a:cs typeface="Arial" charset="0"/>
            </a:endParaRPr>
          </a:p>
          <a:p>
            <a:pPr defTabSz="457200">
              <a:lnSpc>
                <a:spcPct val="80000"/>
              </a:lnSpc>
              <a:spcBef>
                <a:spcPct val="0"/>
              </a:spcBef>
            </a:pPr>
            <a:r>
              <a:rPr lang="nb-NO" sz="1200" b="1" dirty="0">
                <a:latin typeface="Arial" charset="0"/>
                <a:cs typeface="Arial" charset="0"/>
              </a:rPr>
              <a:t>Usynliggjøring</a:t>
            </a:r>
            <a:r>
              <a:rPr lang="nb-NO" sz="1200" dirty="0">
                <a:latin typeface="Arial" charset="0"/>
                <a:cs typeface="Arial" charset="0"/>
              </a:rPr>
              <a:t> - Du har holdt et innlegg blant flere andre. Møteleder eller den som har lagt frem saken kommenterer de ulike innleggene, men hopper over deg. Verken argumentene eller ditt eventuelle forslag blir kommentert, mens de andre får ros eller blir imøtegått. Du eller din mening har altså ingen betydning.</a:t>
            </a:r>
          </a:p>
          <a:p>
            <a:pPr defTabSz="457200">
              <a:lnSpc>
                <a:spcPct val="80000"/>
              </a:lnSpc>
              <a:spcBef>
                <a:spcPct val="0"/>
              </a:spcBef>
            </a:pPr>
            <a:endParaRPr lang="nb-NO" sz="1200" dirty="0">
              <a:latin typeface="Arial" charset="0"/>
              <a:cs typeface="Arial" charset="0"/>
            </a:endParaRPr>
          </a:p>
          <a:p>
            <a:pPr defTabSz="457200">
              <a:lnSpc>
                <a:spcPct val="80000"/>
              </a:lnSpc>
              <a:spcBef>
                <a:spcPct val="0"/>
              </a:spcBef>
            </a:pPr>
            <a:r>
              <a:rPr lang="nb-NO" sz="1200" b="1" dirty="0">
                <a:latin typeface="Arial" charset="0"/>
                <a:cs typeface="Arial" charset="0"/>
              </a:rPr>
              <a:t>Latterliggjøring </a:t>
            </a:r>
            <a:r>
              <a:rPr lang="nb-NO" sz="1200" dirty="0">
                <a:latin typeface="Arial" charset="0"/>
                <a:cs typeface="Arial" charset="0"/>
              </a:rPr>
              <a:t>kommer gjerne i form av morsomheter på din bekostning eller på din saks/menings bekostning. På den måten fratas du å ha en seriøs rolle i forsamlingen, og du reduseres til en som står for noe som på ingen måte må tas alvorlig. </a:t>
            </a:r>
          </a:p>
          <a:p>
            <a:pPr defTabSz="457200">
              <a:lnSpc>
                <a:spcPct val="80000"/>
              </a:lnSpc>
              <a:spcBef>
                <a:spcPct val="0"/>
              </a:spcBef>
            </a:pPr>
            <a:endParaRPr lang="nb-NO" sz="1200" dirty="0">
              <a:latin typeface="Arial" charset="0"/>
              <a:cs typeface="Arial" charset="0"/>
            </a:endParaRPr>
          </a:p>
          <a:p>
            <a:pPr defTabSz="457200">
              <a:lnSpc>
                <a:spcPct val="80000"/>
              </a:lnSpc>
              <a:spcBef>
                <a:spcPct val="0"/>
              </a:spcBef>
            </a:pPr>
            <a:r>
              <a:rPr lang="nb-NO" sz="1200" b="1" dirty="0">
                <a:latin typeface="Arial" charset="0"/>
                <a:cs typeface="Arial" charset="0"/>
              </a:rPr>
              <a:t>Umyndiggjøring </a:t>
            </a:r>
            <a:r>
              <a:rPr lang="nb-NO" sz="1200" dirty="0">
                <a:latin typeface="Arial" charset="0"/>
                <a:cs typeface="Arial" charset="0"/>
              </a:rPr>
              <a:t>skjer gjerne i form av kommentarer fra de ”som vet bedre” eller som har vært med lengre, som ”lille venn” eller ”når du har vært med like lenge som meg” eller når det gis inntrykk av at du ikke har nok opplysninger til å ha en mening om saken. På den måten fratas du å ha noe seriøst å bidra med i diskusjonen. </a:t>
            </a:r>
          </a:p>
          <a:p>
            <a:pPr defTabSz="457200">
              <a:lnSpc>
                <a:spcPct val="80000"/>
              </a:lnSpc>
              <a:spcBef>
                <a:spcPct val="0"/>
              </a:spcBef>
            </a:pPr>
            <a:endParaRPr lang="nb-NO" sz="1200" dirty="0">
              <a:latin typeface="Arial" charset="0"/>
              <a:cs typeface="Arial" charset="0"/>
            </a:endParaRPr>
          </a:p>
          <a:p>
            <a:pPr defTabSz="457200">
              <a:lnSpc>
                <a:spcPct val="80000"/>
              </a:lnSpc>
              <a:spcBef>
                <a:spcPct val="0"/>
              </a:spcBef>
            </a:pPr>
            <a:r>
              <a:rPr lang="nb-NO" sz="1200" b="1" dirty="0">
                <a:latin typeface="Arial" charset="0"/>
                <a:cs typeface="Arial" charset="0"/>
              </a:rPr>
              <a:t>Stjele et forslag </a:t>
            </a:r>
            <a:r>
              <a:rPr lang="nb-NO" sz="1200" dirty="0">
                <a:latin typeface="Arial" charset="0"/>
                <a:cs typeface="Arial" charset="0"/>
              </a:rPr>
              <a:t>kan arte seg på den måten at du lufter en mulig løsning for en annen person før et møte. Vedkommende er kanskje lunken til forslaget og gir inntrykk av det kanskje ikke bør fremmes. Så gjør vedkommende det selv, som sitt eget, eller som en ide du hadde, men som ikke var ferdig tenkt. </a:t>
            </a:r>
          </a:p>
          <a:p>
            <a:pPr defTabSz="457200">
              <a:lnSpc>
                <a:spcPct val="80000"/>
              </a:lnSpc>
              <a:spcBef>
                <a:spcPct val="0"/>
              </a:spcBef>
            </a:pPr>
            <a:endParaRPr lang="nb-NO" sz="1200" dirty="0">
              <a:latin typeface="Arial" charset="0"/>
              <a:cs typeface="Arial" charset="0"/>
            </a:endParaRPr>
          </a:p>
          <a:p>
            <a:pPr defTabSz="457200">
              <a:lnSpc>
                <a:spcPct val="80000"/>
              </a:lnSpc>
              <a:spcBef>
                <a:spcPct val="0"/>
              </a:spcBef>
            </a:pPr>
            <a:r>
              <a:rPr lang="nb-NO" sz="1200" b="1" dirty="0">
                <a:latin typeface="Arial" charset="0"/>
                <a:cs typeface="Arial" charset="0"/>
              </a:rPr>
              <a:t>Støysenderen</a:t>
            </a:r>
            <a:r>
              <a:rPr lang="nb-NO" sz="1200" dirty="0">
                <a:latin typeface="Arial" charset="0"/>
                <a:cs typeface="Arial" charset="0"/>
              </a:rPr>
              <a:t> er personen som tyr til alle mulige effekter for å gjøre deg usikker mens du snakker. Det kan være å riste på hodet når du foreslår noe, lene seg over til sidemannen å hviske noe til den, ser seg rundt og tydelig gir inntrykk av at det du sier er totalt uinteressant eller ubrukelig, eller som med en gang du sier noe med stor kraft ber om ordet eller replikk. Alt med hensikt å bringe deg ut av fatning og å viser resten at det du sier bare er tull.</a:t>
            </a:r>
          </a:p>
        </p:txBody>
      </p:sp>
      <p:sp>
        <p:nvSpPr>
          <p:cNvPr id="4" name="Plassholder for lysbildenummer 3"/>
          <p:cNvSpPr>
            <a:spLocks noGrp="1"/>
          </p:cNvSpPr>
          <p:nvPr>
            <p:ph type="sldNum" sz="quarter" idx="10"/>
          </p:nvPr>
        </p:nvSpPr>
        <p:spPr/>
        <p:txBody>
          <a:bodyPr/>
          <a:lstStyle/>
          <a:p>
            <a:fld id="{B683227F-B638-7A4A-8659-0A2834C7B4CB}" type="slidenum">
              <a:rPr lang="nb-NO" smtClean="0"/>
              <a:t>34</a:t>
            </a:fld>
            <a:endParaRPr lang="nb-NO"/>
          </a:p>
        </p:txBody>
      </p:sp>
    </p:spTree>
    <p:extLst>
      <p:ext uri="{BB962C8B-B14F-4D97-AF65-F5344CB8AC3E}">
        <p14:creationId xmlns:p14="http://schemas.microsoft.com/office/powerpoint/2010/main" val="423181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latin typeface="Arial" pitchFamily="34" charset="0"/>
                <a:cs typeface="Arial" pitchFamily="34" charset="0"/>
              </a:rPr>
              <a:t>Forslagsorden: </a:t>
            </a:r>
            <a:r>
              <a:rPr lang="nb-NO" sz="1200" dirty="0">
                <a:latin typeface="Arial" pitchFamily="34" charset="0"/>
                <a:cs typeface="Arial" pitchFamily="34" charset="0"/>
              </a:rPr>
              <a:t>Når det foreligger flere forslag i en sak, finnes det prosedyrer for hvordan man skal håndtere dette. Er et av forslagene et </a:t>
            </a:r>
            <a:r>
              <a:rPr lang="nb-NO" sz="1200" b="1" dirty="0">
                <a:latin typeface="Arial" pitchFamily="34" charset="0"/>
                <a:cs typeface="Arial" pitchFamily="34" charset="0"/>
              </a:rPr>
              <a:t>utsettelsesforslag</a:t>
            </a:r>
            <a:r>
              <a:rPr lang="nb-NO" sz="1200" dirty="0">
                <a:latin typeface="Arial" pitchFamily="34" charset="0"/>
                <a:cs typeface="Arial" pitchFamily="34" charset="0"/>
              </a:rPr>
              <a:t>, skal det alltid voteres over dette først. I en tenkt sak kan vi si at utsettelsessaken er falt og at man står igjen med tre forslag. Dersom saken handler om forslag som kan rangeres i forhold til hverandre, skal alltid det mest ytterliggående voteres over først Alternative forslag settes opp mot hverandre, men still aldri mer enn to forslag av gangen mot hverandre.</a:t>
            </a:r>
          </a:p>
          <a:p>
            <a:endParaRPr lang="nb-NO" sz="1200" b="1" dirty="0">
              <a:latin typeface="Arial" pitchFamily="34" charset="0"/>
              <a:cs typeface="Arial" pitchFamily="34" charset="0"/>
            </a:endParaRPr>
          </a:p>
          <a:p>
            <a:r>
              <a:rPr lang="nb-NO" sz="1200" b="1" dirty="0">
                <a:latin typeface="Arial" pitchFamily="34" charset="0"/>
                <a:cs typeface="Arial" pitchFamily="34" charset="0"/>
              </a:rPr>
              <a:t>Votering: </a:t>
            </a:r>
            <a:r>
              <a:rPr lang="nb-NO" sz="1200" dirty="0">
                <a:latin typeface="Arial" pitchFamily="34" charset="0"/>
                <a:cs typeface="Arial" pitchFamily="34" charset="0"/>
              </a:rPr>
              <a:t>Ved </a:t>
            </a:r>
            <a:r>
              <a:rPr lang="nb-NO" sz="1200" b="1" dirty="0">
                <a:latin typeface="Arial" pitchFamily="34" charset="0"/>
                <a:cs typeface="Arial" pitchFamily="34" charset="0"/>
              </a:rPr>
              <a:t>akklamasjon</a:t>
            </a:r>
            <a:r>
              <a:rPr lang="nb-NO" sz="1200" dirty="0">
                <a:latin typeface="Arial" pitchFamily="34" charset="0"/>
                <a:cs typeface="Arial" pitchFamily="34" charset="0"/>
              </a:rPr>
              <a:t>: forsamlingen klapper i hendene til et forslag til vedtak- forslaget regnes som vedtatt. Ved </a:t>
            </a:r>
            <a:r>
              <a:rPr lang="nb-NO" sz="1200" b="1" dirty="0">
                <a:latin typeface="Arial" pitchFamily="34" charset="0"/>
                <a:cs typeface="Arial" pitchFamily="34" charset="0"/>
              </a:rPr>
              <a:t>håndsopprekning</a:t>
            </a:r>
            <a:r>
              <a:rPr lang="nb-NO" sz="1200" dirty="0">
                <a:latin typeface="Arial" pitchFamily="34" charset="0"/>
                <a:cs typeface="Arial" pitchFamily="34" charset="0"/>
              </a:rPr>
              <a:t>: Forsamlingen rekker hånden i været, for eller i mot et forslag. Ved å </a:t>
            </a:r>
            <a:r>
              <a:rPr lang="nb-NO" sz="1200" b="1" dirty="0">
                <a:latin typeface="Arial" pitchFamily="34" charset="0"/>
                <a:cs typeface="Arial" pitchFamily="34" charset="0"/>
              </a:rPr>
              <a:t>reise seg. Skriftlig</a:t>
            </a:r>
            <a:r>
              <a:rPr lang="nb-NO" sz="1200" dirty="0">
                <a:latin typeface="Arial" pitchFamily="34" charset="0"/>
                <a:cs typeface="Arial" pitchFamily="34" charset="0"/>
              </a:rPr>
              <a:t> ved stemmesedler (f.eks. personvalg). Ved </a:t>
            </a:r>
            <a:r>
              <a:rPr lang="nb-NO" sz="1200" b="1" dirty="0">
                <a:latin typeface="Arial" pitchFamily="34" charset="0"/>
                <a:cs typeface="Arial" pitchFamily="34" charset="0"/>
              </a:rPr>
              <a:t>navneopprop</a:t>
            </a:r>
            <a:r>
              <a:rPr lang="nb-NO" sz="1200" dirty="0">
                <a:latin typeface="Arial" pitchFamily="34" charset="0"/>
                <a:cs typeface="Arial" pitchFamily="34" charset="0"/>
              </a:rPr>
              <a:t>: ja- nei til forslaget</a:t>
            </a:r>
          </a:p>
          <a:p>
            <a:endParaRPr lang="nb-NO" sz="1200" b="1" dirty="0">
              <a:latin typeface="Arial" pitchFamily="34" charset="0"/>
              <a:cs typeface="Arial" pitchFamily="34" charset="0"/>
            </a:endParaRPr>
          </a:p>
          <a:p>
            <a:r>
              <a:rPr lang="nb-NO" sz="1200" b="1" dirty="0">
                <a:latin typeface="Arial" pitchFamily="34" charset="0"/>
                <a:cs typeface="Arial" pitchFamily="34" charset="0"/>
              </a:rPr>
              <a:t>Flertallsformer: Simpelt flertall: </a:t>
            </a:r>
            <a:r>
              <a:rPr lang="nb-NO" sz="1200" dirty="0">
                <a:latin typeface="Arial" pitchFamily="34" charset="0"/>
                <a:cs typeface="Arial" pitchFamily="34" charset="0"/>
              </a:rPr>
              <a:t>flest av de avgitte stemmer (f.eks. der det stemmes over flere enn to forslag: 20 stemmeberettigede – 8 stemmer for forlag A, 5 stemmer for forslag B, 4 stemmer for forslag C, 3 blanke stemmer = simpelt flertall for forslag A) ). </a:t>
            </a:r>
          </a:p>
          <a:p>
            <a:endParaRPr lang="nb-NO" sz="1200" b="1" dirty="0">
              <a:latin typeface="Arial" pitchFamily="34" charset="0"/>
              <a:cs typeface="Arial" pitchFamily="34" charset="0"/>
            </a:endParaRPr>
          </a:p>
          <a:p>
            <a:r>
              <a:rPr lang="nb-NO" sz="1200" b="1" dirty="0">
                <a:latin typeface="Arial" pitchFamily="34" charset="0"/>
                <a:cs typeface="Arial" pitchFamily="34" charset="0"/>
              </a:rPr>
              <a:t>Absolutt flertall: </a:t>
            </a:r>
            <a:r>
              <a:rPr lang="nb-NO" sz="1200" dirty="0">
                <a:latin typeface="Arial" pitchFamily="34" charset="0"/>
                <a:cs typeface="Arial" pitchFamily="34" charset="0"/>
              </a:rPr>
              <a:t>mer enn halvparten av stemmene. </a:t>
            </a:r>
          </a:p>
          <a:p>
            <a:endParaRPr lang="nb-NO" sz="1200" b="1" dirty="0">
              <a:latin typeface="Arial" pitchFamily="34" charset="0"/>
              <a:cs typeface="Arial" pitchFamily="34" charset="0"/>
            </a:endParaRPr>
          </a:p>
          <a:p>
            <a:r>
              <a:rPr lang="nb-NO" sz="1200" b="1" dirty="0">
                <a:latin typeface="Arial" pitchFamily="34" charset="0"/>
                <a:cs typeface="Arial" pitchFamily="34" charset="0"/>
              </a:rPr>
              <a:t>Kvalifisert flertall: </a:t>
            </a:r>
            <a:r>
              <a:rPr lang="nb-NO" sz="1200" dirty="0">
                <a:latin typeface="Arial" pitchFamily="34" charset="0"/>
                <a:cs typeface="Arial" pitchFamily="34" charset="0"/>
              </a:rPr>
              <a:t>et på forhånd vedtatt minstekrav, f.eks. 2/3 av stemmene (se evt. vedtekter)</a:t>
            </a:r>
          </a:p>
          <a:p>
            <a:endParaRPr lang="nb-NO" sz="1200" b="1" dirty="0">
              <a:latin typeface="Arial" pitchFamily="34" charset="0"/>
              <a:cs typeface="Arial" pitchFamily="34" charset="0"/>
            </a:endParaRPr>
          </a:p>
          <a:p>
            <a:r>
              <a:rPr lang="nb-NO" sz="1200" b="1" dirty="0">
                <a:latin typeface="Arial" pitchFamily="34" charset="0"/>
                <a:cs typeface="Arial" pitchFamily="34" charset="0"/>
              </a:rPr>
              <a:t>Stemmelikhet?: </a:t>
            </a:r>
            <a:r>
              <a:rPr lang="nb-NO" sz="1200" dirty="0">
                <a:latin typeface="Arial" pitchFamily="34" charset="0"/>
                <a:cs typeface="Arial" pitchFamily="34" charset="0"/>
              </a:rPr>
              <a:t>Ny votering eller har møteleder (klubbleder) dobbeltstemme?</a:t>
            </a:r>
          </a:p>
          <a:p>
            <a:endParaRPr lang="nb-NO" sz="1200" b="1" dirty="0">
              <a:latin typeface="Arial" pitchFamily="34" charset="0"/>
              <a:cs typeface="Arial" pitchFamily="34" charset="0"/>
            </a:endParaRPr>
          </a:p>
          <a:p>
            <a:r>
              <a:rPr lang="nb-NO" sz="1200" b="0" i="0" kern="1200" dirty="0">
                <a:solidFill>
                  <a:schemeClr val="tx1"/>
                </a:solidFill>
                <a:effectLst/>
                <a:latin typeface="+mn-lt"/>
                <a:ea typeface="+mn-ea"/>
                <a:cs typeface="+mn-cs"/>
              </a:rPr>
              <a:t>I </a:t>
            </a:r>
            <a:r>
              <a:rPr lang="nb-NO" sz="1200" b="1" i="0" kern="1200" dirty="0">
                <a:solidFill>
                  <a:schemeClr val="tx1"/>
                </a:solidFill>
                <a:effectLst/>
                <a:latin typeface="+mn-lt"/>
                <a:ea typeface="+mn-ea"/>
                <a:cs typeface="+mn-cs"/>
              </a:rPr>
              <a:t>bevilgningssaker </a:t>
            </a:r>
            <a:r>
              <a:rPr lang="nb-NO" sz="1200" b="0" i="0" kern="1200" dirty="0">
                <a:solidFill>
                  <a:schemeClr val="tx1"/>
                </a:solidFill>
                <a:effectLst/>
                <a:latin typeface="+mn-lt"/>
                <a:ea typeface="+mn-ea"/>
                <a:cs typeface="+mn-cs"/>
              </a:rPr>
              <a:t>skal det stemmes over det høyeste forslaget først.</a:t>
            </a:r>
            <a:endParaRPr lang="nb-NO" sz="1200" b="1" dirty="0">
              <a:latin typeface="Arial" pitchFamily="34" charset="0"/>
              <a:cs typeface="Arial" pitchFamily="34" charset="0"/>
            </a:endParaRPr>
          </a:p>
        </p:txBody>
      </p:sp>
      <p:sp>
        <p:nvSpPr>
          <p:cNvPr id="4" name="Plassholder for lysbildenummer 3"/>
          <p:cNvSpPr>
            <a:spLocks noGrp="1"/>
          </p:cNvSpPr>
          <p:nvPr>
            <p:ph type="sldNum" sz="quarter" idx="10"/>
          </p:nvPr>
        </p:nvSpPr>
        <p:spPr/>
        <p:txBody>
          <a:bodyPr/>
          <a:lstStyle/>
          <a:p>
            <a:fld id="{B683227F-B638-7A4A-8659-0A2834C7B4CB}" type="slidenum">
              <a:rPr lang="nb-NO" smtClean="0"/>
              <a:t>35</a:t>
            </a:fld>
            <a:endParaRPr lang="nb-NO"/>
          </a:p>
        </p:txBody>
      </p:sp>
    </p:spTree>
    <p:extLst>
      <p:ext uri="{BB962C8B-B14F-4D97-AF65-F5344CB8AC3E}">
        <p14:creationId xmlns:p14="http://schemas.microsoft.com/office/powerpoint/2010/main" val="171209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latin typeface="Arial" pitchFamily="34" charset="0"/>
                <a:cs typeface="Arial" pitchFamily="34" charset="0"/>
              </a:rPr>
              <a:t>Møteprotokoller </a:t>
            </a:r>
            <a:r>
              <a:rPr lang="nb-NO" sz="1200" dirty="0">
                <a:latin typeface="Arial" pitchFamily="34" charset="0"/>
                <a:cs typeface="Arial" pitchFamily="34" charset="0"/>
              </a:rPr>
              <a:t>Kan som regel gjøres svært enkle. Helst bør de vise til den opprinnelige innkallingen med tilhørende orientering om sakene. Dermed kan protokollen behandles som et supplement til det materialet som allerede foreligger.</a:t>
            </a:r>
          </a:p>
          <a:p>
            <a:r>
              <a:rPr lang="nb-NO" sz="1200" dirty="0">
                <a:latin typeface="Arial" pitchFamily="34" charset="0"/>
                <a:cs typeface="Arial" pitchFamily="34" charset="0"/>
              </a:rPr>
              <a:t>Det er vanlig å nummerere saker fortløpende gjennom kalenderåret, altså sak nr. 1/09, 2/09, 3/09 osv. – tilsvarende det saksnummer saken har i møteinnkallingen. Dette gir en enkel og sikker oversikt.</a:t>
            </a:r>
          </a:p>
          <a:p>
            <a:r>
              <a:rPr lang="nb-NO" sz="1200" dirty="0">
                <a:latin typeface="Arial" pitchFamily="34" charset="0"/>
                <a:cs typeface="Arial" pitchFamily="34" charset="0"/>
              </a:rPr>
              <a:t>Referat av diskusjoner som har funnet sted, er i de fleste tilfeller omfangsrike og kjedelige å lese.</a:t>
            </a:r>
          </a:p>
          <a:p>
            <a:r>
              <a:rPr lang="nb-NO" sz="1200" dirty="0">
                <a:latin typeface="Arial" pitchFamily="34" charset="0"/>
                <a:cs typeface="Arial" pitchFamily="34" charset="0"/>
              </a:rPr>
              <a:t>Like viktig som at protokollen refererer saker, forslag og vedtak, er det å foreslå </a:t>
            </a:r>
            <a:r>
              <a:rPr lang="nb-NO" sz="1200" b="1" dirty="0">
                <a:latin typeface="Arial" pitchFamily="34" charset="0"/>
                <a:cs typeface="Arial" pitchFamily="34" charset="0"/>
              </a:rPr>
              <a:t>hvordan</a:t>
            </a:r>
            <a:r>
              <a:rPr lang="nb-NO" sz="1200" dirty="0">
                <a:latin typeface="Arial" pitchFamily="34" charset="0"/>
                <a:cs typeface="Arial" pitchFamily="34" charset="0"/>
              </a:rPr>
              <a:t> vedtaket skal settes ut i livet, og gir klar beskjed om </a:t>
            </a:r>
            <a:r>
              <a:rPr lang="nb-NO" sz="1200" b="1" dirty="0">
                <a:latin typeface="Arial" pitchFamily="34" charset="0"/>
                <a:cs typeface="Arial" pitchFamily="34" charset="0"/>
              </a:rPr>
              <a:t>hvem </a:t>
            </a:r>
            <a:r>
              <a:rPr lang="nb-NO" sz="1200" dirty="0">
                <a:latin typeface="Arial" pitchFamily="34" charset="0"/>
                <a:cs typeface="Arial" pitchFamily="34" charset="0"/>
              </a:rPr>
              <a:t>som skal gjøre </a:t>
            </a:r>
            <a:r>
              <a:rPr lang="nb-NO" sz="1200" b="1" dirty="0">
                <a:latin typeface="Arial" pitchFamily="34" charset="0"/>
                <a:cs typeface="Arial" pitchFamily="34" charset="0"/>
              </a:rPr>
              <a:t>hva</a:t>
            </a:r>
            <a:r>
              <a:rPr lang="nb-NO" sz="1200" dirty="0">
                <a:latin typeface="Arial" pitchFamily="34" charset="0"/>
                <a:cs typeface="Arial" pitchFamily="34" charset="0"/>
              </a:rPr>
              <a:t> og </a:t>
            </a:r>
            <a:r>
              <a:rPr lang="nb-NO" sz="1200" b="1" dirty="0">
                <a:latin typeface="Arial" pitchFamily="34" charset="0"/>
                <a:cs typeface="Arial" pitchFamily="34" charset="0"/>
              </a:rPr>
              <a:t>når</a:t>
            </a:r>
            <a:r>
              <a:rPr lang="nb-NO" sz="1200" dirty="0">
                <a:latin typeface="Arial" pitchFamily="34" charset="0"/>
                <a:cs typeface="Arial" pitchFamily="34" charset="0"/>
              </a:rPr>
              <a:t> dette skal være gjort.</a:t>
            </a:r>
          </a:p>
          <a:p>
            <a:r>
              <a:rPr lang="nb-NO" sz="1200" dirty="0">
                <a:latin typeface="Arial" pitchFamily="34" charset="0"/>
                <a:cs typeface="Arial" pitchFamily="34" charset="0"/>
              </a:rPr>
              <a:t>Når vedtakene er gjort, må disse gjøres kjent for personer som berøres av dem, eller som har nytte av å få protokollen til underretning.</a:t>
            </a:r>
          </a:p>
          <a:p>
            <a:r>
              <a:rPr lang="nb-NO" sz="1200" dirty="0">
                <a:latin typeface="Arial" pitchFamily="34" charset="0"/>
                <a:cs typeface="Arial" pitchFamily="34" charset="0"/>
              </a:rPr>
              <a:t>Det har stor betydning at protokollen sendes ut raskt. Jungeltelegrafen er et raskt, men ikke alltid så pålitelig informasjonsmedium. Info om vedtak bør sendes gjennom flere kanaler slik at det når alle.</a:t>
            </a:r>
          </a:p>
          <a:p>
            <a:r>
              <a:rPr lang="nb-NO" sz="1200" dirty="0">
                <a:latin typeface="Arial" pitchFamily="34" charset="0"/>
                <a:cs typeface="Arial" pitchFamily="34" charset="0"/>
              </a:rPr>
              <a:t>Var møtet vellykket?</a:t>
            </a:r>
          </a:p>
          <a:p>
            <a:r>
              <a:rPr lang="nb-NO" sz="1200" dirty="0">
                <a:latin typeface="Arial" pitchFamily="34" charset="0"/>
                <a:cs typeface="Arial" pitchFamily="34" charset="0"/>
              </a:rPr>
              <a:t>-</a:t>
            </a:r>
            <a:r>
              <a:rPr lang="nb-NO" sz="1200" baseline="0" dirty="0">
                <a:latin typeface="Arial" pitchFamily="34" charset="0"/>
                <a:cs typeface="Arial" pitchFamily="34" charset="0"/>
              </a:rPr>
              <a:t>   </a:t>
            </a:r>
            <a:r>
              <a:rPr lang="nb-NO" sz="1200" dirty="0">
                <a:latin typeface="Arial" pitchFamily="34" charset="0"/>
                <a:cs typeface="Arial" pitchFamily="34" charset="0"/>
              </a:rPr>
              <a:t>Hvordan var effektiviteten i forhold til oppgaven?</a:t>
            </a:r>
          </a:p>
          <a:p>
            <a:pPr marL="171450" indent="-171450">
              <a:buFontTx/>
              <a:buChar char="-"/>
            </a:pPr>
            <a:r>
              <a:rPr lang="nb-NO" sz="1200" dirty="0">
                <a:latin typeface="Arial" pitchFamily="34" charset="0"/>
                <a:cs typeface="Arial" pitchFamily="34" charset="0"/>
              </a:rPr>
              <a:t>Hvordan var møteklimaet?</a:t>
            </a:r>
          </a:p>
          <a:p>
            <a:pPr marL="171450" indent="-171450">
              <a:buFontTx/>
              <a:buChar char="-"/>
            </a:pPr>
            <a:endParaRPr lang="nb-NO" sz="1200" dirty="0">
              <a:latin typeface="Arial" pitchFamily="34" charset="0"/>
              <a:cs typeface="Arial" pitchFamily="34" charset="0"/>
            </a:endParaRPr>
          </a:p>
          <a:p>
            <a:pPr marL="171450" indent="-171450">
              <a:buFontTx/>
              <a:buChar char="-"/>
            </a:pPr>
            <a:r>
              <a:rPr lang="nb-NO" sz="1200" dirty="0" err="1">
                <a:latin typeface="Arial" pitchFamily="34" charset="0"/>
                <a:cs typeface="Arial" pitchFamily="34" charset="0"/>
              </a:rPr>
              <a:t>Temaark</a:t>
            </a:r>
            <a:r>
              <a:rPr lang="nb-NO" sz="1200" dirty="0">
                <a:latin typeface="Arial" pitchFamily="34" charset="0"/>
                <a:cs typeface="Arial" pitchFamily="34" charset="0"/>
              </a:rPr>
              <a:t> om protokoll deles ut</a:t>
            </a:r>
          </a:p>
        </p:txBody>
      </p:sp>
      <p:sp>
        <p:nvSpPr>
          <p:cNvPr id="4" name="Plassholder for lysbildenummer 3"/>
          <p:cNvSpPr>
            <a:spLocks noGrp="1"/>
          </p:cNvSpPr>
          <p:nvPr>
            <p:ph type="sldNum" sz="quarter" idx="10"/>
          </p:nvPr>
        </p:nvSpPr>
        <p:spPr/>
        <p:txBody>
          <a:bodyPr/>
          <a:lstStyle/>
          <a:p>
            <a:fld id="{B683227F-B638-7A4A-8659-0A2834C7B4CB}" type="slidenum">
              <a:rPr lang="nb-NO" smtClean="0"/>
              <a:t>36</a:t>
            </a:fld>
            <a:endParaRPr lang="nb-NO"/>
          </a:p>
        </p:txBody>
      </p:sp>
    </p:spTree>
    <p:extLst>
      <p:ext uri="{BB962C8B-B14F-4D97-AF65-F5344CB8AC3E}">
        <p14:creationId xmlns:p14="http://schemas.microsoft.com/office/powerpoint/2010/main" val="287853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Leder </a:t>
            </a:r>
          </a:p>
          <a:p>
            <a:r>
              <a:rPr lang="nb-NO" dirty="0"/>
              <a:t>• Kaller inn til styremøte og har jevnlig kontakt med alle styremedlemmene • Tals- og kontaktperson for organisasjonen • Fordeler oppgaver mellom styremedlemmene • Følger opp de ansvarlige for styrets arbeidsplan og ser til at arbeidet er i rute • Skaper entusiasme, gir skryt og tilbakemelding, kritiserer • Er ansvarlig for alle viktige dokumenter i organisasjonen • Overordnet ansvarlig for å skrive søknader og for å inngå økonomiske avtaler</a:t>
            </a:r>
          </a:p>
          <a:p>
            <a:endParaRPr lang="nb-NO" dirty="0"/>
          </a:p>
          <a:p>
            <a:r>
              <a:rPr lang="nb-NO" b="1" dirty="0"/>
              <a:t>Nestleder</a:t>
            </a:r>
            <a:r>
              <a:rPr lang="nb-NO" dirty="0"/>
              <a:t> </a:t>
            </a:r>
          </a:p>
          <a:p>
            <a:r>
              <a:rPr lang="nb-NO" dirty="0"/>
              <a:t>• Tar over som leder dersom lederen er fraværende • Følger opp styremedlemmene, inspirerer og oppmuntrer • ”Poteten” i styret – kan gjøre det meste</a:t>
            </a:r>
          </a:p>
          <a:p>
            <a:endParaRPr lang="nb-NO" dirty="0"/>
          </a:p>
          <a:p>
            <a:r>
              <a:rPr lang="nb-NO" b="1" dirty="0"/>
              <a:t>Sekretær </a:t>
            </a:r>
          </a:p>
          <a:p>
            <a:r>
              <a:rPr lang="nb-NO" dirty="0"/>
              <a:t>• Skal skrive referat fra møtene • Ansvarlig for å skrive søknader • Skriver årsmeldingen i samarbeid med leder • Ansvarlig for innkommende (e-)post • Holder orden på medlemsregisteret, registrerer inn- og utmeldinger</a:t>
            </a:r>
          </a:p>
          <a:p>
            <a:endParaRPr lang="nb-NO" dirty="0"/>
          </a:p>
          <a:p>
            <a:r>
              <a:rPr lang="nb-NO" b="1" dirty="0"/>
              <a:t>Kasserer/Økonomiansvarlig</a:t>
            </a:r>
          </a:p>
          <a:p>
            <a:r>
              <a:rPr lang="nb-NO" dirty="0"/>
              <a:t> • Overordnet ansvarlig for økonomien og for at budsjettet overholdes • Ansvarlig for innbetalinger og utbetalinger og for å føre regnskap • Lager forslag til budsjett sammen med styret • Presenterer økonomiens status på hvert styremøte • Tar vare på alle kvitteringer og arkiverer dem på en god måte</a:t>
            </a:r>
          </a:p>
          <a:p>
            <a:endParaRPr lang="nb-NO" dirty="0"/>
          </a:p>
          <a:p>
            <a:r>
              <a:rPr lang="nb-NO" b="1" dirty="0"/>
              <a:t>Styremedlem</a:t>
            </a:r>
            <a:r>
              <a:rPr lang="nb-NO" dirty="0"/>
              <a:t> </a:t>
            </a:r>
          </a:p>
          <a:p>
            <a:r>
              <a:rPr lang="nb-NO" dirty="0"/>
              <a:t>• Ansvarlig for øvrige arbeidsoppgaver, for eksempel PR-ansvarlig • Ansvarlig for gjennomføring av arrangementer • Kontaktperson for medlemmene • Hjelper øvrige styremedlemmer hvis nødvendig</a:t>
            </a:r>
          </a:p>
          <a:p>
            <a:endParaRPr lang="nb-NO" dirty="0"/>
          </a:p>
          <a:p>
            <a:r>
              <a:rPr lang="nb-NO" b="1" dirty="0"/>
              <a:t>Varamedlemmer </a:t>
            </a:r>
          </a:p>
          <a:p>
            <a:r>
              <a:rPr lang="nb-NO" dirty="0"/>
              <a:t>• Rykker inn dersom noen i styret melder fravær • Blir vanlig styremedlem hvis et styremedlem trekker seg.</a:t>
            </a:r>
            <a:r>
              <a:rPr lang="nb-NO" baseline="0" dirty="0"/>
              <a:t> </a:t>
            </a:r>
            <a:r>
              <a:rPr lang="nb-NO" dirty="0"/>
              <a:t>Vararepresentant, stedfortreder, person som skal erstatte en valgt representant til et besluttende organ hvis denne er forhindret fra å delta på et møte i det aktuelle organ. Som regel vil også vararepresentantene utpekes gjennom valg. Vararepresentanten kan rykke opp fra en liste eller være knyttet direkte til en annen person (</a:t>
            </a:r>
            <a:r>
              <a:rPr lang="nb-NO" i="1" dirty="0"/>
              <a:t>personlig</a:t>
            </a:r>
            <a:r>
              <a:rPr lang="nb-NO" dirty="0"/>
              <a:t> vararepresentant).</a:t>
            </a:r>
          </a:p>
          <a:p>
            <a:endParaRPr lang="nb-NO" dirty="0"/>
          </a:p>
          <a:p>
            <a:r>
              <a:rPr lang="nb-NO" b="1" dirty="0"/>
              <a:t>Ansvarsfordeling i styret </a:t>
            </a:r>
          </a:p>
          <a:p>
            <a:r>
              <a:rPr lang="nb-NO" dirty="0"/>
              <a:t>Noen har aldri sittet i et styre tidligere, andre har mye erfaring fra styrearbeid bak seg. Det er derfor viktig når det velges et nytt styre at de som er helt nye får en opplæring i styrearbeid slik at styret har et felles utgangspunkt hvor alle kan delta på likt nivå. Opplæringen bør handle om hva organisasjonen jobber med, hvordan den jobber og hvordan man har kontroll på økonomien. Hvis det nye styret blir lært opp godt, kan de starte arbeidet sitt raskere og gjøre en bedre jobb. De som er valgt inn i styret vil ofte ha en idé om hvordan det vil bli å være i styret og hva slags arbeid de vil gjøre. Derfor er det viktig å snakke om de nyvalgtes forståelse av sin rolle, slik at man unngår at ulike forventninger og interesser kan ødelegge for samarbeidet i styret. Noen kan for eksempel se for seg at de vil sitte med masse makt og kan endelig gjennomføre prosjektene de lenge har gått og planlagt – andre ønsker mindre arbeid og mer deling av oppgaver med de andre medlemmene i organisasjonen. </a:t>
            </a:r>
          </a:p>
          <a:p>
            <a:endParaRPr lang="nb-NO" dirty="0"/>
          </a:p>
          <a:p>
            <a:r>
              <a:rPr lang="nb-NO" b="1" dirty="0"/>
              <a:t>Forventninger og rolleforståelse </a:t>
            </a:r>
          </a:p>
          <a:p>
            <a:r>
              <a:rPr lang="nb-NO" dirty="0"/>
              <a:t>Forventningene til de som sitter i styret må være tydelige. Mange organisasjoner diskuterer forventningene til styrearbeidet og styreperioden raskt etter årsmøtet, slik at man vet om de ulike forventningene. Når forventningene er klare og alle kjenner dem, er det enklere å ta hensyn og samarbeide for at alle skal få et hyggelig år sammen i styret. Rollen til styremedlemmene i organisasjonen henger sammen med hvordan styret skal fungere og hva organisasjonen trenger. Har organisasjonen store utfordringer, for eksempel at medlemstallet går nedover, må styremedlemmene forvente å legge ned en god del arbeidsinnsats. Dette må styret vite om før de begynner å arbeide, slik at man ikke får en ubehagelig start som nyvalgt styremedlem. Selv om styret er ansvarlig for den daglige driften i organisasjonen, betyr ikke det at det er styret som skal gjøre alt arbeidet selv, og styremedlemmene bør oppfordre vanlige medlemmer til å være med på å drive organisasjonen. En god løsning kan være å fordele oppgavene mellom styremedlemmene, som igjen fordeler dem videre til de frivillige. Slik blir det enklere for styrelederen å ha en god oversikt over alt som foregår i organisasjonen fordi styremedlemmene kan rapportere direkte til styret. </a:t>
            </a:r>
          </a:p>
          <a:p>
            <a:endParaRPr lang="nb-NO" dirty="0"/>
          </a:p>
          <a:p>
            <a:endParaRPr lang="nb-NO"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4</a:t>
            </a:fld>
            <a:endParaRPr lang="nb-NO"/>
          </a:p>
        </p:txBody>
      </p:sp>
    </p:spTree>
    <p:extLst>
      <p:ext uri="{BB962C8B-B14F-4D97-AF65-F5344CB8AC3E}">
        <p14:creationId xmlns:p14="http://schemas.microsoft.com/office/powerpoint/2010/main" val="377350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 bør tenke litt rundt problemstillinger som kan oppstå ved at leder for klubben også er hovedtillitsvalgt (avtaletillitsvalgt).</a:t>
            </a:r>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5</a:t>
            </a:fld>
            <a:endParaRPr lang="nb-NO"/>
          </a:p>
        </p:txBody>
      </p:sp>
    </p:spTree>
    <p:extLst>
      <p:ext uri="{BB962C8B-B14F-4D97-AF65-F5344CB8AC3E}">
        <p14:creationId xmlns:p14="http://schemas.microsoft.com/office/powerpoint/2010/main" val="382908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Tips:</a:t>
            </a:r>
          </a:p>
          <a:p>
            <a:r>
              <a:rPr lang="nb-NO" dirty="0"/>
              <a:t>Ta</a:t>
            </a:r>
            <a:r>
              <a:rPr lang="nb-NO" baseline="0" dirty="0"/>
              <a:t> en gjennomgang av det dere har tatt vare på en gang i året. Protokoller og avtaler må as vare på, men sakspapirer, nyhetsbrev  fra Parat og annet bør kastes jevnlig. (minst hver 3. år) Kan noe lagres elektronisk så gjør gjerne det, men inngåtte avtaler må i tillegg tas vare på i papirform.</a:t>
            </a:r>
            <a:endParaRPr lang="nb-NO"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7</a:t>
            </a:fld>
            <a:endParaRPr lang="nb-NO"/>
          </a:p>
        </p:txBody>
      </p:sp>
    </p:spTree>
    <p:extLst>
      <p:ext uri="{BB962C8B-B14F-4D97-AF65-F5344CB8AC3E}">
        <p14:creationId xmlns:p14="http://schemas.microsoft.com/office/powerpoint/2010/main" val="306553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Egen økonomi og klubbens/ foreningens økonomi skal ikke blandes. Bruk av penger</a:t>
            </a:r>
            <a:r>
              <a:rPr lang="nb-NO" baseline="0" dirty="0"/>
              <a:t> skal styrebehandles eller tas opp på årsmøte ved større disposisjoner. Større klubber bør også vurdere å oppnevne egen </a:t>
            </a:r>
            <a:r>
              <a:rPr lang="nb-NO" b="1" baseline="0" dirty="0"/>
              <a:t>revisor </a:t>
            </a:r>
            <a:r>
              <a:rPr lang="nb-NO" b="0" baseline="0" dirty="0"/>
              <a:t>(gjøres på årsmøtet)</a:t>
            </a:r>
            <a:endParaRPr lang="nb-NO" b="1" dirty="0"/>
          </a:p>
        </p:txBody>
      </p:sp>
      <p:sp>
        <p:nvSpPr>
          <p:cNvPr id="4" name="Plassholder for lysbildenummer 3"/>
          <p:cNvSpPr>
            <a:spLocks noGrp="1"/>
          </p:cNvSpPr>
          <p:nvPr>
            <p:ph type="sldNum" sz="quarter" idx="10"/>
          </p:nvPr>
        </p:nvSpPr>
        <p:spPr/>
        <p:txBody>
          <a:bodyPr/>
          <a:lstStyle/>
          <a:p>
            <a:pPr>
              <a:defRPr/>
            </a:pPr>
            <a:fld id="{DA0855D7-69C5-4FED-A77D-3425C7B269B5}" type="slidenum">
              <a:rPr lang="nb-NO" smtClean="0"/>
              <a:pPr>
                <a:defRPr/>
              </a:pPr>
              <a:t>8</a:t>
            </a:fld>
            <a:endParaRPr lang="nb-NO"/>
          </a:p>
        </p:txBody>
      </p:sp>
    </p:spTree>
    <p:extLst>
      <p:ext uri="{BB962C8B-B14F-4D97-AF65-F5344CB8AC3E}">
        <p14:creationId xmlns:p14="http://schemas.microsoft.com/office/powerpoint/2010/main" val="410341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a:lnSpc>
                <a:spcPct val="100000"/>
              </a:lnSpc>
              <a:spcBef>
                <a:spcPts val="400"/>
              </a:spcBef>
              <a:defRPr sz="1800"/>
            </a:pPr>
            <a:r>
              <a:rPr lang="nb-NO" sz="1200" b="1" noProof="0" dirty="0">
                <a:latin typeface="Calibri"/>
                <a:ea typeface="Calibri"/>
                <a:cs typeface="Calibri"/>
                <a:sym typeface="Calibri"/>
              </a:rPr>
              <a:t>Formål: </a:t>
            </a:r>
            <a:r>
              <a:rPr lang="nb-NO" sz="1200" noProof="0" dirty="0">
                <a:latin typeface="Calibri"/>
                <a:ea typeface="Calibri"/>
                <a:cs typeface="Calibri"/>
                <a:sym typeface="Calibri"/>
              </a:rPr>
              <a:t>Hvorfor eksisterer foreningen deres? Det er viktig at dere sammen med medlemmene skaper en idé om hva som er unikt med deres forening. Bruk gjerne tid på å diskutere dette i et medlemsmøte.</a:t>
            </a:r>
            <a:br>
              <a:rPr lang="nb-NO" sz="1200" noProof="0" dirty="0">
                <a:latin typeface="Calibri"/>
                <a:ea typeface="Calibri"/>
                <a:cs typeface="Calibri"/>
                <a:sym typeface="Calibri"/>
              </a:rPr>
            </a:br>
            <a:endParaRPr lang="nb-NO" sz="1200" noProof="0" dirty="0">
              <a:latin typeface="Calibri"/>
              <a:ea typeface="Calibri"/>
              <a:cs typeface="Calibri"/>
              <a:sym typeface="Calibri"/>
            </a:endParaRPr>
          </a:p>
          <a:p>
            <a:pPr lvl="0">
              <a:lnSpc>
                <a:spcPct val="100000"/>
              </a:lnSpc>
              <a:spcBef>
                <a:spcPts val="400"/>
              </a:spcBef>
              <a:defRPr sz="1800"/>
            </a:pPr>
            <a:r>
              <a:rPr lang="nb-NO" sz="1200" b="1" noProof="0" dirty="0">
                <a:latin typeface="Calibri"/>
                <a:ea typeface="Calibri"/>
                <a:cs typeface="Calibri"/>
                <a:sym typeface="Calibri"/>
              </a:rPr>
              <a:t>Enighet om formål: </a:t>
            </a:r>
            <a:r>
              <a:rPr lang="nb-NO" sz="1200" noProof="0" dirty="0">
                <a:latin typeface="Calibri"/>
                <a:ea typeface="Calibri"/>
                <a:cs typeface="Calibri"/>
                <a:sym typeface="Calibri"/>
              </a:rPr>
              <a:t>Enighet om hva som er overordnet viktig for foreningen skaper et sterkere </a:t>
            </a:r>
            <a:r>
              <a:rPr lang="nb-NO" sz="1200" b="1" noProof="0" dirty="0">
                <a:latin typeface="Calibri"/>
                <a:ea typeface="Calibri"/>
                <a:cs typeface="Calibri"/>
                <a:sym typeface="Calibri"/>
              </a:rPr>
              <a:t>fellesskap</a:t>
            </a:r>
            <a:r>
              <a:rPr lang="nb-NO" sz="1200" noProof="0" dirty="0">
                <a:latin typeface="Calibri"/>
                <a:ea typeface="Calibri"/>
                <a:cs typeface="Calibri"/>
                <a:sym typeface="Calibri"/>
              </a:rPr>
              <a:t>, gjør det lettere å </a:t>
            </a:r>
            <a:r>
              <a:rPr lang="nb-NO" sz="1200" b="1" noProof="0" dirty="0">
                <a:latin typeface="Calibri"/>
                <a:ea typeface="Calibri"/>
                <a:cs typeface="Calibri"/>
                <a:sym typeface="Calibri"/>
              </a:rPr>
              <a:t>rekruttere</a:t>
            </a:r>
            <a:r>
              <a:rPr lang="nb-NO" sz="1200" noProof="0" dirty="0">
                <a:latin typeface="Calibri"/>
                <a:ea typeface="Calibri"/>
                <a:cs typeface="Calibri"/>
                <a:sym typeface="Calibri"/>
              </a:rPr>
              <a:t> og gjør det enklere å sette mer spesifikke </a:t>
            </a:r>
            <a:r>
              <a:rPr lang="nb-NO" sz="1200" b="1" noProof="0" dirty="0">
                <a:latin typeface="Calibri"/>
                <a:ea typeface="Calibri"/>
                <a:cs typeface="Calibri"/>
                <a:sym typeface="Calibri"/>
              </a:rPr>
              <a:t>mål og aktiviteter</a:t>
            </a:r>
            <a:endParaRPr lang="nb-NO" sz="1200" noProof="0" dirty="0">
              <a:latin typeface="Calibri"/>
              <a:ea typeface="Calibri"/>
              <a:cs typeface="Calibri"/>
              <a:sym typeface="Calibri"/>
            </a:endParaRP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b="1" noProof="0" dirty="0">
                <a:latin typeface="Calibri"/>
                <a:ea typeface="Calibri"/>
                <a:cs typeface="Calibri"/>
                <a:sym typeface="Calibri"/>
              </a:rPr>
              <a:t>Mål og aktiviteter: </a:t>
            </a:r>
            <a:r>
              <a:rPr lang="nb-NO" sz="1200" noProof="0" dirty="0">
                <a:latin typeface="Calibri"/>
                <a:ea typeface="Calibri"/>
                <a:cs typeface="Calibri"/>
                <a:sym typeface="Calibri"/>
              </a:rPr>
              <a:t>Dersom dere ikke er sikker på at de aktivitetene dere gjør på kort eller lang sikt bidrar til å oppfylle organisasjonens formål eller mål, er det feil aktiviteter å drive med.</a:t>
            </a:r>
            <a:r>
              <a:rPr sz="1200" dirty="0">
                <a:latin typeface="Calibri"/>
                <a:ea typeface="Calibri"/>
                <a:cs typeface="Calibri"/>
                <a:sym typeface="Calibri"/>
              </a:rPr>
              <a:t/>
            </a:r>
            <a:br>
              <a:rPr sz="1200" dirty="0">
                <a:latin typeface="Calibri"/>
                <a:ea typeface="Calibri"/>
                <a:cs typeface="Calibri"/>
                <a:sym typeface="Calibri"/>
              </a:rPr>
            </a:br>
            <a:endParaRPr sz="1200" b="1" dirty="0">
              <a:latin typeface="Calibri"/>
              <a:ea typeface="Calibri"/>
              <a:cs typeface="Calibri"/>
              <a:sym typeface="Calibri"/>
            </a:endParaRPr>
          </a:p>
          <a:p>
            <a:pPr lvl="0">
              <a:lnSpc>
                <a:spcPct val="100000"/>
              </a:lnSpc>
              <a:spcBef>
                <a:spcPts val="400"/>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183280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p>
            <a:pPr lvl="0">
              <a:lnSpc>
                <a:spcPct val="100000"/>
              </a:lnSpc>
              <a:spcBef>
                <a:spcPts val="400"/>
              </a:spcBef>
              <a:defRPr sz="1800"/>
            </a:pPr>
            <a:r>
              <a:rPr lang="nb-NO" sz="1200" b="1" noProof="0" dirty="0">
                <a:latin typeface="Calibri"/>
                <a:ea typeface="Calibri"/>
                <a:cs typeface="Calibri"/>
                <a:sym typeface="Calibri"/>
              </a:rPr>
              <a:t>Mål: </a:t>
            </a:r>
            <a:r>
              <a:rPr lang="nb-NO" sz="1200" noProof="0" dirty="0">
                <a:latin typeface="Calibri"/>
                <a:ea typeface="Calibri"/>
                <a:cs typeface="Calibri"/>
                <a:sym typeface="Calibri"/>
              </a:rPr>
              <a:t>Det er viktig å definere et mål som et resultat og ikke som en aktivitet. Aktivitetene skal bidra til å nå målet men er ikke et mål i seg selv.</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Eksempel på mål: </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Vår klubb skal ha minst 2/3 av de ansatte som medlemmer innen neste årsmøte.</a:t>
            </a:r>
          </a:p>
          <a:p>
            <a:pPr lvl="0">
              <a:lnSpc>
                <a:spcPct val="100000"/>
              </a:lnSpc>
              <a:spcBef>
                <a:spcPts val="400"/>
              </a:spcBef>
              <a:defRPr sz="1800"/>
            </a:pPr>
            <a:r>
              <a:rPr lang="nb-NO" sz="1200" noProof="0" dirty="0">
                <a:latin typeface="Calibri"/>
                <a:ea typeface="Calibri"/>
                <a:cs typeface="Calibri"/>
                <a:sym typeface="Calibri"/>
              </a:rPr>
              <a:t>Vår klubb skal få gjennomslag for at arbeidsgiver bidrar til kompetanseutvikling for minst halvparten av de ansatte som søker om dette.</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Eksempel på aktiviteter som ikke er et mål: men som kan bidra til å oppfylle mål:</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Vår klubb skal gjennomføre minst to arrangement i løpet av året der vi inviterer med oss kolleger som ikke er medlemmer.</a:t>
            </a:r>
          </a:p>
          <a:p>
            <a:pPr lvl="0">
              <a:lnSpc>
                <a:spcPct val="100000"/>
              </a:lnSpc>
              <a:spcBef>
                <a:spcPts val="400"/>
              </a:spcBef>
              <a:defRPr sz="1800"/>
            </a:pPr>
            <a:r>
              <a:rPr lang="nb-NO" sz="1200" noProof="0" dirty="0">
                <a:latin typeface="Calibri"/>
                <a:ea typeface="Calibri"/>
                <a:cs typeface="Calibri"/>
                <a:sym typeface="Calibri"/>
              </a:rPr>
              <a:t>Vår klubb skal oppmuntre og hjelpe våre medlemmer til å utforme søknad til arbeidsgiver om bidrag til kompetanseutvikling.</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Det må være en sammenheng mellom de målene dere setter og de aktivitetene dere vil gjøre.</a:t>
            </a:r>
          </a:p>
          <a:p>
            <a:pPr lvl="0">
              <a:lnSpc>
                <a:spcPct val="100000"/>
              </a:lnSpc>
              <a:spcBef>
                <a:spcPts val="400"/>
              </a:spcBef>
              <a:defRPr sz="1800"/>
            </a:pPr>
            <a:r>
              <a:rPr sz="1200" dirty="0">
                <a:latin typeface="Calibri"/>
                <a:ea typeface="Calibri"/>
                <a:cs typeface="Calibri"/>
                <a:sym typeface="Calibri"/>
              </a:rPr>
              <a:t/>
            </a:r>
            <a:br>
              <a:rPr sz="1200" dirty="0">
                <a:latin typeface="Calibri"/>
                <a:ea typeface="Calibri"/>
                <a:cs typeface="Calibri"/>
                <a:sym typeface="Calibri"/>
              </a:rPr>
            </a:br>
            <a:endParaRPr sz="1200" dirty="0">
              <a:latin typeface="Calibri"/>
              <a:ea typeface="Calibri"/>
              <a:cs typeface="Calibri"/>
              <a:sym typeface="Calibri"/>
            </a:endParaRPr>
          </a:p>
          <a:p>
            <a:pPr lvl="0">
              <a:lnSpc>
                <a:spcPct val="100000"/>
              </a:lnSpc>
              <a:spcBef>
                <a:spcPts val="400"/>
              </a:spcBef>
              <a:defRPr sz="1800"/>
            </a:pPr>
            <a:r>
              <a:rPr sz="1200" b="1" dirty="0">
                <a:latin typeface="Calibri"/>
                <a:ea typeface="Calibri"/>
                <a:cs typeface="Calibri"/>
                <a:sym typeface="Calibri"/>
              </a:rPr>
              <a:t>SMART: </a:t>
            </a:r>
            <a:r>
              <a:rPr sz="1200" dirty="0" err="1">
                <a:latin typeface="Calibri"/>
                <a:ea typeface="Calibri"/>
                <a:cs typeface="Calibri"/>
                <a:sym typeface="Calibri"/>
              </a:rPr>
              <a:t>Er</a:t>
            </a:r>
            <a:r>
              <a:rPr sz="1200" dirty="0">
                <a:latin typeface="Calibri"/>
                <a:ea typeface="Calibri"/>
                <a:cs typeface="Calibri"/>
                <a:sym typeface="Calibri"/>
              </a:rPr>
              <a:t> </a:t>
            </a:r>
            <a:r>
              <a:rPr sz="1200" dirty="0" err="1">
                <a:latin typeface="Calibri"/>
                <a:ea typeface="Calibri"/>
                <a:cs typeface="Calibri"/>
                <a:sym typeface="Calibri"/>
              </a:rPr>
              <a:t>målsettingene</a:t>
            </a:r>
            <a:r>
              <a:rPr sz="1200" dirty="0">
                <a:latin typeface="Calibri"/>
                <a:ea typeface="Calibri"/>
                <a:cs typeface="Calibri"/>
                <a:sym typeface="Calibri"/>
              </a:rPr>
              <a:t>:</a:t>
            </a:r>
          </a:p>
          <a:p>
            <a:pPr lvl="0">
              <a:lnSpc>
                <a:spcPct val="100000"/>
              </a:lnSpc>
              <a:spcBef>
                <a:spcPts val="400"/>
              </a:spcBef>
              <a:defRPr sz="1800"/>
            </a:pPr>
            <a:endParaRPr sz="1200" dirty="0">
              <a:latin typeface="Calibri"/>
              <a:ea typeface="Calibri"/>
              <a:cs typeface="Calibri"/>
              <a:sym typeface="Calibri"/>
            </a:endParaRPr>
          </a:p>
          <a:p>
            <a:pPr lvl="0">
              <a:lnSpc>
                <a:spcPct val="100000"/>
              </a:lnSpc>
              <a:spcBef>
                <a:spcPts val="400"/>
              </a:spcBef>
              <a:defRPr sz="1800"/>
            </a:pPr>
            <a:r>
              <a:rPr sz="1200" dirty="0">
                <a:latin typeface="Calibri"/>
                <a:ea typeface="Calibri"/>
                <a:cs typeface="Calibri"/>
                <a:sym typeface="Calibri"/>
              </a:rPr>
              <a:t>S  - </a:t>
            </a:r>
            <a:r>
              <a:rPr sz="1200" dirty="0" err="1">
                <a:latin typeface="Calibri"/>
                <a:ea typeface="Calibri"/>
                <a:cs typeface="Calibri"/>
                <a:sym typeface="Calibri"/>
              </a:rPr>
              <a:t>spesifikke</a:t>
            </a:r>
            <a:endParaRPr sz="1200" dirty="0">
              <a:latin typeface="Calibri"/>
              <a:ea typeface="Calibri"/>
              <a:cs typeface="Calibri"/>
              <a:sym typeface="Calibri"/>
            </a:endParaRPr>
          </a:p>
          <a:p>
            <a:pPr lvl="0">
              <a:lnSpc>
                <a:spcPct val="100000"/>
              </a:lnSpc>
              <a:spcBef>
                <a:spcPts val="400"/>
              </a:spcBef>
              <a:defRPr sz="1800"/>
            </a:pPr>
            <a:r>
              <a:rPr sz="1200" dirty="0">
                <a:latin typeface="Calibri"/>
                <a:ea typeface="Calibri"/>
                <a:cs typeface="Calibri"/>
                <a:sym typeface="Calibri"/>
              </a:rPr>
              <a:t>M - </a:t>
            </a:r>
            <a:r>
              <a:rPr sz="1200" dirty="0" err="1">
                <a:latin typeface="Calibri"/>
                <a:ea typeface="Calibri"/>
                <a:cs typeface="Calibri"/>
                <a:sym typeface="Calibri"/>
              </a:rPr>
              <a:t>målbare</a:t>
            </a:r>
            <a:endParaRPr sz="1200" dirty="0">
              <a:latin typeface="Calibri"/>
              <a:ea typeface="Calibri"/>
              <a:cs typeface="Calibri"/>
              <a:sym typeface="Calibri"/>
            </a:endParaRPr>
          </a:p>
          <a:p>
            <a:pPr lvl="0">
              <a:lnSpc>
                <a:spcPct val="100000"/>
              </a:lnSpc>
              <a:spcBef>
                <a:spcPts val="400"/>
              </a:spcBef>
              <a:defRPr sz="1800"/>
            </a:pPr>
            <a:r>
              <a:rPr sz="1200" dirty="0">
                <a:latin typeface="Calibri"/>
                <a:ea typeface="Calibri"/>
                <a:cs typeface="Calibri"/>
                <a:sym typeface="Calibri"/>
              </a:rPr>
              <a:t>A -  </a:t>
            </a:r>
            <a:r>
              <a:rPr sz="1200" dirty="0" err="1">
                <a:latin typeface="Calibri"/>
                <a:ea typeface="Calibri"/>
                <a:cs typeface="Calibri"/>
                <a:sym typeface="Calibri"/>
              </a:rPr>
              <a:t>aksepterte</a:t>
            </a:r>
            <a:endParaRPr sz="1200" dirty="0">
              <a:latin typeface="Calibri"/>
              <a:ea typeface="Calibri"/>
              <a:cs typeface="Calibri"/>
              <a:sym typeface="Calibri"/>
            </a:endParaRPr>
          </a:p>
          <a:p>
            <a:pPr lvl="0">
              <a:lnSpc>
                <a:spcPct val="100000"/>
              </a:lnSpc>
              <a:spcBef>
                <a:spcPts val="400"/>
              </a:spcBef>
              <a:defRPr sz="1800"/>
            </a:pPr>
            <a:r>
              <a:rPr sz="1200" dirty="0">
                <a:latin typeface="Calibri"/>
                <a:ea typeface="Calibri"/>
                <a:cs typeface="Calibri"/>
                <a:sym typeface="Calibri"/>
              </a:rPr>
              <a:t>R -  </a:t>
            </a:r>
            <a:r>
              <a:rPr sz="1200" dirty="0" err="1">
                <a:latin typeface="Calibri"/>
                <a:ea typeface="Calibri"/>
                <a:cs typeface="Calibri"/>
                <a:sym typeface="Calibri"/>
              </a:rPr>
              <a:t>realistiske</a:t>
            </a:r>
            <a:endParaRPr sz="1200" dirty="0">
              <a:latin typeface="Calibri"/>
              <a:ea typeface="Calibri"/>
              <a:cs typeface="Calibri"/>
              <a:sym typeface="Calibri"/>
            </a:endParaRPr>
          </a:p>
          <a:p>
            <a:pPr lvl="0">
              <a:lnSpc>
                <a:spcPct val="100000"/>
              </a:lnSpc>
              <a:spcBef>
                <a:spcPts val="400"/>
              </a:spcBef>
              <a:defRPr sz="1800"/>
            </a:pPr>
            <a:r>
              <a:rPr sz="1200" dirty="0">
                <a:latin typeface="Calibri"/>
                <a:ea typeface="Calibri"/>
                <a:cs typeface="Calibri"/>
                <a:sym typeface="Calibri"/>
              </a:rPr>
              <a:t>T -  </a:t>
            </a:r>
            <a:r>
              <a:rPr sz="1200" dirty="0" err="1">
                <a:latin typeface="Calibri"/>
                <a:ea typeface="Calibri"/>
                <a:cs typeface="Calibri"/>
                <a:sym typeface="Calibri"/>
              </a:rPr>
              <a:t>tidsbestemte</a:t>
            </a:r>
            <a:r>
              <a:rPr sz="1200" dirty="0">
                <a:latin typeface="Calibri"/>
                <a:ea typeface="Calibri"/>
                <a:cs typeface="Calibri"/>
                <a:sym typeface="Calibri"/>
              </a:rPr>
              <a:t/>
            </a:r>
            <a:br>
              <a:rPr sz="1200" dirty="0">
                <a:latin typeface="Calibri"/>
                <a:ea typeface="Calibri"/>
                <a:cs typeface="Calibri"/>
                <a:sym typeface="Calibri"/>
              </a:rPr>
            </a:br>
            <a:endParaRPr sz="1200" b="1" dirty="0">
              <a:latin typeface="Calibri"/>
              <a:ea typeface="Calibri"/>
              <a:cs typeface="Calibri"/>
              <a:sym typeface="Calibri"/>
            </a:endParaRPr>
          </a:p>
          <a:p>
            <a:pPr lvl="0">
              <a:lnSpc>
                <a:spcPct val="100000"/>
              </a:lnSpc>
              <a:spcBef>
                <a:spcPts val="400"/>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151828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prstGeom prst="rect">
            <a:avLst/>
          </a:prstGeom>
        </p:spPr>
        <p:txBody>
          <a:bodyPr/>
          <a:lstStyle/>
          <a:p>
            <a:pPr lvl="0"/>
            <a:endParaRPr/>
          </a:p>
        </p:txBody>
      </p:sp>
      <p:sp>
        <p:nvSpPr>
          <p:cNvPr id="103" name="Shape 103"/>
          <p:cNvSpPr>
            <a:spLocks noGrp="1"/>
          </p:cNvSpPr>
          <p:nvPr>
            <p:ph type="body" sz="quarter" idx="1"/>
          </p:nvPr>
        </p:nvSpPr>
        <p:spPr>
          <a:prstGeom prst="rect">
            <a:avLst/>
          </a:prstGeom>
        </p:spPr>
        <p:txBody>
          <a:bodyPr/>
          <a:lstStyle/>
          <a:p>
            <a:pPr lvl="0">
              <a:lnSpc>
                <a:spcPct val="100000"/>
              </a:lnSpc>
              <a:spcBef>
                <a:spcPts val="400"/>
              </a:spcBef>
              <a:defRPr sz="1800"/>
            </a:pPr>
            <a:r>
              <a:rPr lang="nb-NO" sz="1200" noProof="0" dirty="0">
                <a:latin typeface="Calibri"/>
                <a:ea typeface="Calibri"/>
                <a:cs typeface="Calibri"/>
                <a:sym typeface="Calibri"/>
              </a:rPr>
              <a:t>Hør om deltakere kan komme med eksempler på mål som kan passe til disse aktivitetene. Pass på at de følger huskeregelen SMART. Særlig viktig at målene er klart definerte og mulig å måle.</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Dersom ingen rekker opp handa – kan du utfordre deltakere.</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noProof="0" dirty="0">
                <a:latin typeface="Calibri"/>
                <a:ea typeface="Calibri"/>
                <a:cs typeface="Calibri"/>
                <a:sym typeface="Calibri"/>
              </a:rPr>
              <a:t>Her er noen eksempler du kan bruke dersom du ikke får deltakerne til å definere mål. Prøv sammen å definere om dette er gode mål. Bruk SMART for å vurdere.</a:t>
            </a:r>
            <a:br>
              <a:rPr lang="nb-NO" sz="1200" noProof="0" dirty="0">
                <a:latin typeface="Calibri"/>
                <a:ea typeface="Calibri"/>
                <a:cs typeface="Calibri"/>
                <a:sym typeface="Calibri"/>
              </a:rPr>
            </a:br>
            <a:endParaRPr lang="nb-NO" sz="1200" noProof="0" dirty="0">
              <a:latin typeface="Calibri"/>
              <a:ea typeface="Calibri"/>
              <a:cs typeface="Calibri"/>
              <a:sym typeface="Calibri"/>
            </a:endParaRPr>
          </a:p>
          <a:p>
            <a:pPr lvl="0">
              <a:lnSpc>
                <a:spcPct val="100000"/>
              </a:lnSpc>
              <a:spcBef>
                <a:spcPts val="400"/>
              </a:spcBef>
              <a:defRPr sz="1800"/>
            </a:pPr>
            <a:endParaRPr lang="nb-NO" sz="1200" b="1" noProof="0" dirty="0">
              <a:latin typeface="Calibri"/>
              <a:ea typeface="Calibri"/>
              <a:cs typeface="Calibri"/>
              <a:sym typeface="Calibri"/>
            </a:endParaRPr>
          </a:p>
          <a:p>
            <a:pPr lvl="0">
              <a:lnSpc>
                <a:spcPct val="100000"/>
              </a:lnSpc>
              <a:spcBef>
                <a:spcPts val="400"/>
              </a:spcBef>
              <a:defRPr sz="1800"/>
            </a:pPr>
            <a:r>
              <a:rPr lang="nb-NO" sz="1200" b="1" noProof="0" dirty="0">
                <a:latin typeface="Calibri"/>
                <a:ea typeface="Calibri"/>
                <a:cs typeface="Calibri"/>
                <a:sym typeface="Calibri"/>
              </a:rPr>
              <a:t>Sosiale tiltak: </a:t>
            </a:r>
            <a:r>
              <a:rPr lang="nb-NO" sz="1200" noProof="0" dirty="0">
                <a:latin typeface="Calibri"/>
                <a:ea typeface="Calibri"/>
                <a:cs typeface="Calibri"/>
                <a:sym typeface="Calibri"/>
              </a:rPr>
              <a:t>Klubben skal legge til rette for et godt fellesskap slik at vi ikke mister noen medlemmer i løpet av året. </a:t>
            </a:r>
            <a:br>
              <a:rPr lang="nb-NO" sz="1200" noProof="0" dirty="0">
                <a:latin typeface="Calibri"/>
                <a:ea typeface="Calibri"/>
                <a:cs typeface="Calibri"/>
                <a:sym typeface="Calibri"/>
              </a:rPr>
            </a:br>
            <a:r>
              <a:rPr lang="nb-NO" sz="1200" noProof="0" dirty="0">
                <a:latin typeface="Calibri"/>
                <a:ea typeface="Calibri"/>
                <a:cs typeface="Calibri"/>
                <a:sym typeface="Calibri"/>
              </a:rPr>
              <a:t/>
            </a:r>
            <a:br>
              <a:rPr lang="nb-NO" sz="1200" noProof="0" dirty="0">
                <a:latin typeface="Calibri"/>
                <a:ea typeface="Calibri"/>
                <a:cs typeface="Calibri"/>
                <a:sym typeface="Calibri"/>
              </a:rPr>
            </a:br>
            <a:r>
              <a:rPr lang="nb-NO" sz="1200" b="1" noProof="0" dirty="0">
                <a:latin typeface="Calibri"/>
                <a:ea typeface="Calibri"/>
                <a:cs typeface="Calibri"/>
                <a:sym typeface="Calibri"/>
              </a:rPr>
              <a:t>Skolering: </a:t>
            </a:r>
            <a:r>
              <a:rPr lang="nb-NO" sz="1200" noProof="0" dirty="0">
                <a:latin typeface="Calibri"/>
                <a:ea typeface="Calibri"/>
                <a:cs typeface="Calibri"/>
                <a:sym typeface="Calibri"/>
              </a:rPr>
              <a:t>Flertallet av medlemmene i klubben skal vite hvor og hvordan de kan finne svar på spørsmål om rettigheter og plikter i arbeidslivet</a:t>
            </a:r>
          </a:p>
          <a:p>
            <a:pPr lvl="0">
              <a:lnSpc>
                <a:spcPct val="100000"/>
              </a:lnSpc>
              <a:spcBef>
                <a:spcPts val="400"/>
              </a:spcBef>
              <a:defRPr sz="1800"/>
            </a:pPr>
            <a:endParaRPr lang="nb-NO" sz="1200" noProof="0" dirty="0">
              <a:latin typeface="Calibri"/>
              <a:ea typeface="Calibri"/>
              <a:cs typeface="Calibri"/>
              <a:sym typeface="Calibri"/>
            </a:endParaRPr>
          </a:p>
          <a:p>
            <a:pPr lvl="0">
              <a:lnSpc>
                <a:spcPct val="100000"/>
              </a:lnSpc>
              <a:spcBef>
                <a:spcPts val="400"/>
              </a:spcBef>
              <a:defRPr sz="1800"/>
            </a:pPr>
            <a:r>
              <a:rPr lang="nb-NO" sz="1200" b="1" noProof="0" dirty="0">
                <a:latin typeface="Calibri"/>
                <a:ea typeface="Calibri"/>
                <a:cs typeface="Calibri"/>
                <a:sym typeface="Calibri"/>
              </a:rPr>
              <a:t>Utarbeide lokal lønnspolitikk: </a:t>
            </a:r>
            <a:r>
              <a:rPr lang="nb-NO" sz="1200" noProof="0" dirty="0">
                <a:latin typeface="Calibri"/>
                <a:ea typeface="Calibri"/>
                <a:cs typeface="Calibri"/>
                <a:sym typeface="Calibri"/>
              </a:rPr>
              <a:t>Tillitsvalgte og arbeidsgiver skal i løpet av året bli enig om et klart og tydelig lokalt </a:t>
            </a:r>
            <a:r>
              <a:rPr lang="nb-NO" sz="1200" noProof="0" dirty="0" err="1">
                <a:latin typeface="Calibri"/>
                <a:ea typeface="Calibri"/>
                <a:cs typeface="Calibri"/>
                <a:sym typeface="Calibri"/>
              </a:rPr>
              <a:t>lønnspolitisk</a:t>
            </a:r>
            <a:r>
              <a:rPr lang="nb-NO" sz="1200" noProof="0" dirty="0">
                <a:latin typeface="Calibri"/>
                <a:ea typeface="Calibri"/>
                <a:cs typeface="Calibri"/>
                <a:sym typeface="Calibri"/>
              </a:rPr>
              <a:t> dokument som gjelder for virksomheten</a:t>
            </a:r>
          </a:p>
          <a:p>
            <a:pPr lvl="0">
              <a:lnSpc>
                <a:spcPct val="100000"/>
              </a:lnSpc>
              <a:spcBef>
                <a:spcPts val="400"/>
              </a:spcBef>
              <a:defRPr sz="1800"/>
            </a:pPr>
            <a:endParaRPr lang="nb-NO" sz="1200" b="1" noProof="0" dirty="0">
              <a:latin typeface="Calibri"/>
              <a:ea typeface="Calibri"/>
              <a:cs typeface="Calibri"/>
              <a:sym typeface="Calibri"/>
            </a:endParaRPr>
          </a:p>
          <a:p>
            <a:pPr lvl="0">
              <a:lnSpc>
                <a:spcPct val="100000"/>
              </a:lnSpc>
              <a:spcBef>
                <a:spcPts val="400"/>
              </a:spcBef>
              <a:defRPr sz="1800"/>
            </a:pPr>
            <a:r>
              <a:rPr lang="nb-NO" sz="1200" b="1" noProof="0" dirty="0">
                <a:latin typeface="Calibri"/>
                <a:ea typeface="Calibri"/>
                <a:cs typeface="Calibri"/>
                <a:sym typeface="Calibri"/>
              </a:rPr>
              <a:t>Kompetanseutvikling: </a:t>
            </a:r>
            <a:r>
              <a:rPr lang="nb-NO" sz="1200" noProof="0" dirty="0">
                <a:latin typeface="Calibri"/>
                <a:ea typeface="Calibri"/>
                <a:cs typeface="Calibri"/>
                <a:sym typeface="Calibri"/>
              </a:rPr>
              <a:t>Alle ansatte som ønsker det skal få mulighet til å videreutvikle sin kompetanse. </a:t>
            </a:r>
          </a:p>
          <a:p>
            <a:pPr lvl="0">
              <a:lnSpc>
                <a:spcPct val="100000"/>
              </a:lnSpc>
              <a:spcBef>
                <a:spcPts val="400"/>
              </a:spcBef>
              <a:defRPr sz="1800"/>
            </a:pPr>
            <a:endParaRPr sz="1200" dirty="0">
              <a:latin typeface="Calibri"/>
              <a:ea typeface="Calibri"/>
              <a:cs typeface="Calibri"/>
              <a:sym typeface="Calibri"/>
            </a:endParaRPr>
          </a:p>
          <a:p>
            <a:pPr lvl="0">
              <a:lnSpc>
                <a:spcPct val="100000"/>
              </a:lnSpc>
              <a:spcBef>
                <a:spcPts val="400"/>
              </a:spcBef>
              <a:defRPr sz="1800"/>
            </a:pPr>
            <a:r>
              <a:rPr sz="1200" b="1" dirty="0" err="1">
                <a:latin typeface="Calibri"/>
                <a:ea typeface="Calibri"/>
                <a:cs typeface="Calibri"/>
                <a:sym typeface="Calibri"/>
              </a:rPr>
              <a:t>Utarbeide</a:t>
            </a:r>
            <a:r>
              <a:rPr sz="1200" b="1" dirty="0">
                <a:latin typeface="Calibri"/>
                <a:ea typeface="Calibri"/>
                <a:cs typeface="Calibri"/>
                <a:sym typeface="Calibri"/>
              </a:rPr>
              <a:t> </a:t>
            </a:r>
            <a:r>
              <a:rPr sz="1200" b="1" dirty="0" err="1">
                <a:latin typeface="Calibri"/>
                <a:ea typeface="Calibri"/>
                <a:cs typeface="Calibri"/>
                <a:sym typeface="Calibri"/>
              </a:rPr>
              <a:t>seniorpolitikk</a:t>
            </a:r>
            <a:r>
              <a:rPr sz="1200" b="1" dirty="0">
                <a:latin typeface="Calibri"/>
                <a:ea typeface="Calibri"/>
                <a:cs typeface="Calibri"/>
                <a:sym typeface="Calibri"/>
              </a:rPr>
              <a:t>: </a:t>
            </a:r>
            <a:r>
              <a:rPr sz="1200" dirty="0" err="1">
                <a:latin typeface="Calibri"/>
                <a:ea typeface="Calibri"/>
                <a:cs typeface="Calibri"/>
                <a:sym typeface="Calibri"/>
              </a:rPr>
              <a:t>Virksomheten</a:t>
            </a:r>
            <a:r>
              <a:rPr sz="1200" dirty="0">
                <a:latin typeface="Calibri"/>
                <a:ea typeface="Calibri"/>
                <a:cs typeface="Calibri"/>
                <a:sym typeface="Calibri"/>
              </a:rPr>
              <a:t> </a:t>
            </a:r>
            <a:r>
              <a:rPr sz="1200" dirty="0" err="1">
                <a:latin typeface="Calibri"/>
                <a:ea typeface="Calibri"/>
                <a:cs typeface="Calibri"/>
                <a:sym typeface="Calibri"/>
              </a:rPr>
              <a:t>skal</a:t>
            </a:r>
            <a:r>
              <a:rPr sz="1200" dirty="0">
                <a:latin typeface="Calibri"/>
                <a:ea typeface="Calibri"/>
                <a:cs typeface="Calibri"/>
                <a:sym typeface="Calibri"/>
              </a:rPr>
              <a:t> ha en </a:t>
            </a:r>
            <a:r>
              <a:rPr sz="1200" dirty="0" err="1">
                <a:latin typeface="Calibri"/>
                <a:ea typeface="Calibri"/>
                <a:cs typeface="Calibri"/>
                <a:sym typeface="Calibri"/>
              </a:rPr>
              <a:t>klar</a:t>
            </a:r>
            <a:r>
              <a:rPr sz="1200" dirty="0">
                <a:latin typeface="Calibri"/>
                <a:ea typeface="Calibri"/>
                <a:cs typeface="Calibri"/>
                <a:sym typeface="Calibri"/>
              </a:rPr>
              <a:t> </a:t>
            </a:r>
            <a:r>
              <a:rPr sz="1200" dirty="0" err="1">
                <a:latin typeface="Calibri"/>
                <a:ea typeface="Calibri"/>
                <a:cs typeface="Calibri"/>
                <a:sym typeface="Calibri"/>
              </a:rPr>
              <a:t>og</a:t>
            </a:r>
            <a:r>
              <a:rPr sz="1200" dirty="0">
                <a:latin typeface="Calibri"/>
                <a:ea typeface="Calibri"/>
                <a:cs typeface="Calibri"/>
                <a:sym typeface="Calibri"/>
              </a:rPr>
              <a:t> </a:t>
            </a:r>
            <a:r>
              <a:rPr sz="1200" dirty="0" err="1">
                <a:latin typeface="Calibri"/>
                <a:ea typeface="Calibri"/>
                <a:cs typeface="Calibri"/>
                <a:sym typeface="Calibri"/>
              </a:rPr>
              <a:t>tydelig</a:t>
            </a:r>
            <a:r>
              <a:rPr sz="1200" dirty="0">
                <a:latin typeface="Calibri"/>
                <a:ea typeface="Calibri"/>
                <a:cs typeface="Calibri"/>
                <a:sym typeface="Calibri"/>
              </a:rPr>
              <a:t> </a:t>
            </a:r>
            <a:r>
              <a:rPr sz="1200" dirty="0" err="1">
                <a:latin typeface="Calibri"/>
                <a:ea typeface="Calibri"/>
                <a:cs typeface="Calibri"/>
                <a:sym typeface="Calibri"/>
              </a:rPr>
              <a:t>seniorpolitikk</a:t>
            </a:r>
            <a:endParaRPr sz="1200" dirty="0">
              <a:latin typeface="Calibri"/>
              <a:ea typeface="Calibri"/>
              <a:cs typeface="Calibri"/>
              <a:sym typeface="Calibri"/>
            </a:endParaRPr>
          </a:p>
          <a:p>
            <a:pPr lvl="0">
              <a:lnSpc>
                <a:spcPct val="100000"/>
              </a:lnSpc>
              <a:spcBef>
                <a:spcPts val="400"/>
              </a:spcBef>
              <a:defRPr sz="1800"/>
            </a:pPr>
            <a:endParaRPr sz="1200" dirty="0">
              <a:latin typeface="Calibri"/>
              <a:ea typeface="Calibri"/>
              <a:cs typeface="Calibri"/>
              <a:sym typeface="Calibri"/>
            </a:endParaRPr>
          </a:p>
          <a:p>
            <a:pPr lvl="0">
              <a:lnSpc>
                <a:spcPct val="100000"/>
              </a:lnSpc>
              <a:spcBef>
                <a:spcPts val="400"/>
              </a:spcBef>
              <a:defRPr sz="1800"/>
            </a:pPr>
            <a:r>
              <a:rPr sz="1200" b="1" dirty="0">
                <a:latin typeface="Calibri"/>
                <a:ea typeface="Calibri"/>
                <a:cs typeface="Calibri"/>
                <a:sym typeface="Calibri"/>
              </a:rPr>
              <a:t>IA-</a:t>
            </a:r>
            <a:r>
              <a:rPr sz="1200" b="1" dirty="0" err="1">
                <a:latin typeface="Calibri"/>
                <a:ea typeface="Calibri"/>
                <a:cs typeface="Calibri"/>
                <a:sym typeface="Calibri"/>
              </a:rPr>
              <a:t>arbeid</a:t>
            </a:r>
            <a:r>
              <a:rPr sz="1200" b="1" dirty="0">
                <a:latin typeface="Calibri"/>
                <a:ea typeface="Calibri"/>
                <a:cs typeface="Calibri"/>
                <a:sym typeface="Calibri"/>
              </a:rPr>
              <a:t>: </a:t>
            </a:r>
            <a:r>
              <a:rPr sz="1200" dirty="0" err="1">
                <a:latin typeface="Calibri"/>
                <a:ea typeface="Calibri"/>
                <a:cs typeface="Calibri"/>
                <a:sym typeface="Calibri"/>
              </a:rPr>
              <a:t>Vår</a:t>
            </a:r>
            <a:r>
              <a:rPr sz="1200" dirty="0">
                <a:latin typeface="Calibri"/>
                <a:ea typeface="Calibri"/>
                <a:cs typeface="Calibri"/>
                <a:sym typeface="Calibri"/>
              </a:rPr>
              <a:t> </a:t>
            </a:r>
            <a:r>
              <a:rPr sz="1200" dirty="0" err="1">
                <a:latin typeface="Calibri"/>
                <a:ea typeface="Calibri"/>
                <a:cs typeface="Calibri"/>
                <a:sym typeface="Calibri"/>
              </a:rPr>
              <a:t>arbeidsplass</a:t>
            </a:r>
            <a:r>
              <a:rPr sz="1200" dirty="0">
                <a:latin typeface="Calibri"/>
                <a:ea typeface="Calibri"/>
                <a:cs typeface="Calibri"/>
                <a:sym typeface="Calibri"/>
              </a:rPr>
              <a:t> </a:t>
            </a:r>
            <a:r>
              <a:rPr sz="1200" dirty="0" err="1">
                <a:latin typeface="Calibri"/>
                <a:ea typeface="Calibri"/>
                <a:cs typeface="Calibri"/>
                <a:sym typeface="Calibri"/>
              </a:rPr>
              <a:t>skal</a:t>
            </a:r>
            <a:r>
              <a:rPr sz="1200" dirty="0">
                <a:latin typeface="Calibri"/>
                <a:ea typeface="Calibri"/>
                <a:cs typeface="Calibri"/>
                <a:sym typeface="Calibri"/>
              </a:rPr>
              <a:t> </a:t>
            </a:r>
            <a:r>
              <a:rPr sz="1200" dirty="0" err="1">
                <a:latin typeface="Calibri"/>
                <a:ea typeface="Calibri"/>
                <a:cs typeface="Calibri"/>
                <a:sym typeface="Calibri"/>
              </a:rPr>
              <a:t>bli</a:t>
            </a:r>
            <a:r>
              <a:rPr sz="1200" dirty="0">
                <a:latin typeface="Calibri"/>
                <a:ea typeface="Calibri"/>
                <a:cs typeface="Calibri"/>
                <a:sym typeface="Calibri"/>
              </a:rPr>
              <a:t> en IA-</a:t>
            </a:r>
            <a:r>
              <a:rPr sz="1200" dirty="0" err="1">
                <a:latin typeface="Calibri"/>
                <a:ea typeface="Calibri"/>
                <a:cs typeface="Calibri"/>
                <a:sym typeface="Calibri"/>
              </a:rPr>
              <a:t>bedrift</a:t>
            </a:r>
            <a:endParaRPr sz="1200" dirty="0">
              <a:latin typeface="Calibri"/>
              <a:ea typeface="Calibri"/>
              <a:cs typeface="Calibri"/>
              <a:sym typeface="Calibri"/>
            </a:endParaRPr>
          </a:p>
          <a:p>
            <a:pPr lvl="0">
              <a:lnSpc>
                <a:spcPct val="100000"/>
              </a:lnSpc>
              <a:spcBef>
                <a:spcPts val="400"/>
              </a:spcBef>
              <a:defRPr sz="1800"/>
            </a:pPr>
            <a:endParaRPr sz="1200" dirty="0">
              <a:latin typeface="Calibri"/>
              <a:ea typeface="Calibri"/>
              <a:cs typeface="Calibri"/>
              <a:sym typeface="Calibri"/>
            </a:endParaRPr>
          </a:p>
          <a:p>
            <a:pPr lvl="0">
              <a:lnSpc>
                <a:spcPct val="100000"/>
              </a:lnSpc>
              <a:spcBef>
                <a:spcPts val="400"/>
              </a:spcBef>
              <a:defRPr sz="1800"/>
            </a:pPr>
            <a:r>
              <a:rPr sz="1200" b="1" dirty="0" err="1">
                <a:latin typeface="Calibri"/>
                <a:ea typeface="Calibri"/>
                <a:cs typeface="Calibri"/>
                <a:sym typeface="Calibri"/>
              </a:rPr>
              <a:t>Rekruttering</a:t>
            </a:r>
            <a:r>
              <a:rPr sz="1200" b="1" dirty="0">
                <a:latin typeface="Calibri"/>
                <a:ea typeface="Calibri"/>
                <a:cs typeface="Calibri"/>
                <a:sym typeface="Calibri"/>
              </a:rPr>
              <a:t>: </a:t>
            </a:r>
            <a:r>
              <a:rPr sz="1200" dirty="0" err="1">
                <a:latin typeface="Calibri"/>
                <a:ea typeface="Calibri"/>
                <a:cs typeface="Calibri"/>
                <a:sym typeface="Calibri"/>
              </a:rPr>
              <a:t>Vår</a:t>
            </a:r>
            <a:r>
              <a:rPr sz="1200" dirty="0">
                <a:latin typeface="Calibri"/>
                <a:ea typeface="Calibri"/>
                <a:cs typeface="Calibri"/>
                <a:sym typeface="Calibri"/>
              </a:rPr>
              <a:t> </a:t>
            </a:r>
            <a:r>
              <a:rPr sz="1200" dirty="0" err="1">
                <a:latin typeface="Calibri"/>
                <a:ea typeface="Calibri"/>
                <a:cs typeface="Calibri"/>
                <a:sym typeface="Calibri"/>
              </a:rPr>
              <a:t>klubb</a:t>
            </a:r>
            <a:r>
              <a:rPr sz="1200" dirty="0">
                <a:latin typeface="Calibri"/>
                <a:ea typeface="Calibri"/>
                <a:cs typeface="Calibri"/>
                <a:sym typeface="Calibri"/>
              </a:rPr>
              <a:t> </a:t>
            </a:r>
            <a:r>
              <a:rPr sz="1200" dirty="0" err="1">
                <a:latin typeface="Calibri"/>
                <a:ea typeface="Calibri"/>
                <a:cs typeface="Calibri"/>
                <a:sym typeface="Calibri"/>
              </a:rPr>
              <a:t>skal</a:t>
            </a:r>
            <a:r>
              <a:rPr sz="1200" dirty="0">
                <a:latin typeface="Calibri"/>
                <a:ea typeface="Calibri"/>
                <a:cs typeface="Calibri"/>
                <a:sym typeface="Calibri"/>
              </a:rPr>
              <a:t> </a:t>
            </a:r>
            <a:r>
              <a:rPr sz="1200" dirty="0" err="1">
                <a:latin typeface="Calibri"/>
                <a:ea typeface="Calibri"/>
                <a:cs typeface="Calibri"/>
                <a:sym typeface="Calibri"/>
              </a:rPr>
              <a:t>bli</a:t>
            </a:r>
            <a:r>
              <a:rPr sz="1200" dirty="0">
                <a:latin typeface="Calibri"/>
                <a:ea typeface="Calibri"/>
                <a:cs typeface="Calibri"/>
                <a:sym typeface="Calibri"/>
              </a:rPr>
              <a:t> den </a:t>
            </a:r>
            <a:r>
              <a:rPr sz="1200" dirty="0" err="1">
                <a:latin typeface="Calibri"/>
                <a:ea typeface="Calibri"/>
                <a:cs typeface="Calibri"/>
                <a:sym typeface="Calibri"/>
              </a:rPr>
              <a:t>største</a:t>
            </a:r>
            <a:r>
              <a:rPr sz="1200" dirty="0">
                <a:latin typeface="Calibri"/>
                <a:ea typeface="Calibri"/>
                <a:cs typeface="Calibri"/>
                <a:sym typeface="Calibri"/>
              </a:rPr>
              <a:t> </a:t>
            </a:r>
            <a:r>
              <a:rPr sz="1200" dirty="0" err="1">
                <a:latin typeface="Calibri"/>
                <a:ea typeface="Calibri"/>
                <a:cs typeface="Calibri"/>
                <a:sym typeface="Calibri"/>
              </a:rPr>
              <a:t>fagforeningen</a:t>
            </a:r>
            <a:r>
              <a:rPr sz="1200" dirty="0">
                <a:latin typeface="Calibri"/>
                <a:ea typeface="Calibri"/>
                <a:cs typeface="Calibri"/>
                <a:sym typeface="Calibri"/>
              </a:rPr>
              <a:t> </a:t>
            </a:r>
            <a:r>
              <a:rPr sz="1200" dirty="0" err="1">
                <a:latin typeface="Calibri"/>
                <a:ea typeface="Calibri"/>
                <a:cs typeface="Calibri"/>
                <a:sym typeface="Calibri"/>
              </a:rPr>
              <a:t>i</a:t>
            </a:r>
            <a:r>
              <a:rPr sz="1200" dirty="0">
                <a:latin typeface="Calibri"/>
                <a:ea typeface="Calibri"/>
                <a:cs typeface="Calibri"/>
                <a:sym typeface="Calibri"/>
              </a:rPr>
              <a:t> </a:t>
            </a:r>
            <a:r>
              <a:rPr sz="1200" dirty="0" err="1">
                <a:latin typeface="Calibri"/>
                <a:ea typeface="Calibri"/>
                <a:cs typeface="Calibri"/>
                <a:sym typeface="Calibri"/>
              </a:rPr>
              <a:t>virksomheten</a:t>
            </a:r>
            <a:endParaRPr sz="1200" dirty="0">
              <a:latin typeface="Calibri"/>
              <a:ea typeface="Calibri"/>
              <a:cs typeface="Calibri"/>
              <a:sym typeface="Calibri"/>
            </a:endParaRPr>
          </a:p>
        </p:txBody>
      </p:sp>
    </p:spTree>
    <p:extLst>
      <p:ext uri="{BB962C8B-B14F-4D97-AF65-F5344CB8AC3E}">
        <p14:creationId xmlns:p14="http://schemas.microsoft.com/office/powerpoint/2010/main" val="4226595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ast forside">
    <p:bg>
      <p:bgRef idx="1001">
        <a:schemeClr val="bg1"/>
      </p:bgRef>
    </p:bg>
    <p:spTree>
      <p:nvGrpSpPr>
        <p:cNvPr id="1" name=""/>
        <p:cNvGrpSpPr/>
        <p:nvPr/>
      </p:nvGrpSpPr>
      <p:grpSpPr>
        <a:xfrm>
          <a:off x="0" y="0"/>
          <a:ext cx="0" cy="0"/>
          <a:chOff x="0" y="0"/>
          <a:chExt cx="0" cy="0"/>
        </a:xfrm>
      </p:grpSpPr>
      <p:pic>
        <p:nvPicPr>
          <p:cNvPr id="11" name="Bilde 10" descr="Forsidegrafikk_ppt_wide_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0"/>
            <a:ext cx="9144075" cy="6861600"/>
          </a:xfrm>
          <a:prstGeom prst="rect">
            <a:avLst/>
          </a:prstGeom>
        </p:spPr>
      </p:pic>
      <p:pic>
        <p:nvPicPr>
          <p:cNvPr id="12" name="Bilde 11" descr="Parat_logo_kontur_1665C_rgb.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4324" y="339856"/>
            <a:ext cx="1103630" cy="1397000"/>
          </a:xfrm>
          <a:prstGeom prst="rect">
            <a:avLst/>
          </a:prstGeom>
        </p:spPr>
      </p:pic>
      <p:sp>
        <p:nvSpPr>
          <p:cNvPr id="2" name="Tittel 1"/>
          <p:cNvSpPr>
            <a:spLocks noGrp="1"/>
          </p:cNvSpPr>
          <p:nvPr>
            <p:ph type="ctrTitle"/>
          </p:nvPr>
        </p:nvSpPr>
        <p:spPr bwMode="white">
          <a:xfrm>
            <a:off x="899592" y="2234704"/>
            <a:ext cx="7772400" cy="576064"/>
          </a:xfrm>
        </p:spPr>
        <p:txBody>
          <a:bodyPr/>
          <a:lstStyle>
            <a:lvl1pPr>
              <a:defRPr>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bwMode="white">
          <a:xfrm>
            <a:off x="899592" y="2954784"/>
            <a:ext cx="6250508" cy="93141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3" name="Plassholder for tekst 5"/>
          <p:cNvSpPr>
            <a:spLocks noGrp="1"/>
          </p:cNvSpPr>
          <p:nvPr>
            <p:ph type="body" sz="quarter" idx="17"/>
          </p:nvPr>
        </p:nvSpPr>
        <p:spPr bwMode="white">
          <a:xfrm>
            <a:off x="899592" y="4310710"/>
            <a:ext cx="5425008" cy="261610"/>
          </a:xfrm>
          <a:noFill/>
        </p:spPr>
        <p:txBody>
          <a:bodyPr wrap="square" rtlCol="0">
            <a:spAutoFit/>
          </a:bodyPr>
          <a:lstStyle>
            <a:lvl1pPr marL="0" indent="0" algn="l">
              <a:buNone/>
              <a:defRPr lang="nb-NO" sz="1100" dirty="0">
                <a:solidFill>
                  <a:schemeClr val="bg1"/>
                </a:solidFill>
                <a:latin typeface="Arial"/>
                <a:cs typeface="Arial"/>
              </a:defRPr>
            </a:lvl1pPr>
          </a:lstStyle>
          <a:p>
            <a:pPr lvl="0"/>
            <a:r>
              <a:rPr lang="nb-NO"/>
              <a:t>Rediger tekststiler i malen
Andre nivå
Tredje nivå
Fjerde nivå
Femte nivå</a:t>
            </a:r>
            <a:endParaRPr lang="nb-NO" dirty="0"/>
          </a:p>
        </p:txBody>
      </p:sp>
      <p:sp>
        <p:nvSpPr>
          <p:cNvPr id="14" name="Plassholder for tekst 5"/>
          <p:cNvSpPr>
            <a:spLocks noGrp="1"/>
          </p:cNvSpPr>
          <p:nvPr>
            <p:ph type="body" sz="quarter" idx="18"/>
          </p:nvPr>
        </p:nvSpPr>
        <p:spPr bwMode="white">
          <a:xfrm>
            <a:off x="899592" y="4610420"/>
            <a:ext cx="5425008" cy="261610"/>
          </a:xfrm>
          <a:noFill/>
        </p:spPr>
        <p:txBody>
          <a:bodyPr wrap="square" rtlCol="0">
            <a:spAutoFit/>
          </a:bodyPr>
          <a:lstStyle>
            <a:lvl1pPr marL="0" indent="0" algn="l">
              <a:buNone/>
              <a:defRPr lang="nb-NO" sz="1100" dirty="0">
                <a:solidFill>
                  <a:srgbClr val="FFFFFF"/>
                </a:solidFill>
                <a:latin typeface="Arial"/>
                <a:cs typeface="Arial"/>
              </a:defRPr>
            </a:lvl1pPr>
          </a:lstStyle>
          <a:p>
            <a:pPr lvl="0"/>
            <a:r>
              <a:rPr lang="nb-NO"/>
              <a:t>Rediger tekststiler i malen
Andre nivå
Tredje nivå
Fjerde nivå
Femte nivå</a:t>
            </a:r>
            <a:endParaRPr lang="nb-NO" dirty="0"/>
          </a:p>
        </p:txBody>
      </p:sp>
    </p:spTree>
    <p:extLst>
      <p:ext uri="{BB962C8B-B14F-4D97-AF65-F5344CB8AC3E}">
        <p14:creationId xmlns:p14="http://schemas.microsoft.com/office/powerpoint/2010/main" val="1567901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pgaver">
    <p:spTree>
      <p:nvGrpSpPr>
        <p:cNvPr id="1" name=""/>
        <p:cNvGrpSpPr/>
        <p:nvPr/>
      </p:nvGrpSpPr>
      <p:grpSpPr>
        <a:xfrm>
          <a:off x="0" y="0"/>
          <a:ext cx="0" cy="0"/>
          <a:chOff x="0" y="0"/>
          <a:chExt cx="0" cy="0"/>
        </a:xfrm>
      </p:grpSpPr>
      <p:sp>
        <p:nvSpPr>
          <p:cNvPr id="6" name="Rektangel 5"/>
          <p:cNvSpPr/>
          <p:nvPr userDrawn="1"/>
        </p:nvSpPr>
        <p:spPr>
          <a:xfrm>
            <a:off x="6" y="0"/>
            <a:ext cx="9143994" cy="6433200"/>
          </a:xfrm>
          <a:prstGeom prst="rect">
            <a:avLst/>
          </a:prstGeom>
          <a:solidFill>
            <a:srgbClr val="E6E6E6"/>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ln>
                <a:noFill/>
              </a:ln>
              <a:solidFill>
                <a:srgbClr val="FFFFFF"/>
              </a:solidFill>
            </a:endParaRPr>
          </a:p>
        </p:txBody>
      </p:sp>
      <p:sp>
        <p:nvSpPr>
          <p:cNvPr id="4" name="TekstSylinder 3"/>
          <p:cNvSpPr txBox="1">
            <a:spLocks noChangeArrowheads="1"/>
          </p:cNvSpPr>
          <p:nvPr userDrawn="1"/>
        </p:nvSpPr>
        <p:spPr bwMode="auto">
          <a:xfrm>
            <a:off x="26988" y="114302"/>
            <a:ext cx="26606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lgn="ctr">
              <a:defRPr/>
            </a:pPr>
            <a:r>
              <a:rPr lang="nb-NO" sz="35000" b="1" dirty="0">
                <a:solidFill>
                  <a:schemeClr val="tx1"/>
                </a:solidFill>
              </a:rPr>
              <a:t>?</a:t>
            </a:r>
          </a:p>
        </p:txBody>
      </p:sp>
      <p:sp>
        <p:nvSpPr>
          <p:cNvPr id="13" name="Plassholder for innhold 2"/>
          <p:cNvSpPr>
            <a:spLocks noGrp="1"/>
          </p:cNvSpPr>
          <p:nvPr>
            <p:ph idx="13"/>
          </p:nvPr>
        </p:nvSpPr>
        <p:spPr>
          <a:xfrm>
            <a:off x="2569347" y="1553230"/>
            <a:ext cx="5768794" cy="3292593"/>
          </a:xfrm>
        </p:spPr>
        <p:txBody>
          <a:bodyPr>
            <a:normAutofit/>
          </a:bodyPr>
          <a:lstStyle>
            <a:lvl1pPr marL="342900" indent="-342900">
              <a:buClr>
                <a:srgbClr val="D22700"/>
              </a:buClr>
              <a:buFont typeface="+mj-lt"/>
              <a:buAutoNum type="arabicPeriod"/>
              <a:defRPr sz="2000">
                <a:solidFill>
                  <a:schemeClr val="tx1"/>
                </a:solidFill>
                <a:latin typeface="Arial"/>
                <a:cs typeface="Arial"/>
              </a:defRPr>
            </a:lvl1pPr>
          </a:lstStyle>
          <a:p>
            <a:pPr lvl="0"/>
            <a:r>
              <a:rPr lang="nb-NO"/>
              <a:t>Rediger tekststiler i malen
Andre nivå
Tredje nivå
Fjerde nivå
Femte nivå</a:t>
            </a:r>
            <a:endParaRPr lang="nb-NO" dirty="0"/>
          </a:p>
        </p:txBody>
      </p:sp>
      <p:sp>
        <p:nvSpPr>
          <p:cNvPr id="5" name="Plassholder for lysbildenummer 5"/>
          <p:cNvSpPr>
            <a:spLocks noGrp="1"/>
          </p:cNvSpPr>
          <p:nvPr>
            <p:ph type="sldNum" sz="quarter" idx="14"/>
          </p:nvPr>
        </p:nvSpPr>
        <p:spPr/>
        <p:txBody>
          <a:bodyPr/>
          <a:lstStyle>
            <a:lvl1pPr>
              <a:defRPr/>
            </a:lvl1pPr>
          </a:lstStyle>
          <a:p>
            <a:r>
              <a:rPr lang="nb-NO"/>
              <a:t> side </a:t>
            </a:r>
            <a:fld id="{E3B8411C-50FE-564F-BA62-2331FF7EC90C}" type="slidenum">
              <a:rPr lang="nb-NO"/>
              <a:pPr/>
              <a:t>‹#›</a:t>
            </a:fld>
            <a:endParaRPr lang="nb-NO"/>
          </a:p>
        </p:txBody>
      </p:sp>
    </p:spTree>
    <p:extLst>
      <p:ext uri="{BB962C8B-B14F-4D97-AF65-F5344CB8AC3E}">
        <p14:creationId xmlns:p14="http://schemas.microsoft.com/office/powerpoint/2010/main" val="109148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9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ngang til tema">
    <p:spTree>
      <p:nvGrpSpPr>
        <p:cNvPr id="1" name=""/>
        <p:cNvGrpSpPr/>
        <p:nvPr/>
      </p:nvGrpSpPr>
      <p:grpSpPr>
        <a:xfrm>
          <a:off x="0" y="0"/>
          <a:ext cx="0" cy="0"/>
          <a:chOff x="0" y="0"/>
          <a:chExt cx="0" cy="0"/>
        </a:xfrm>
      </p:grpSpPr>
      <p:sp>
        <p:nvSpPr>
          <p:cNvPr id="6" name="Rektangel 9"/>
          <p:cNvSpPr/>
          <p:nvPr userDrawn="1"/>
        </p:nvSpPr>
        <p:spPr>
          <a:xfrm>
            <a:off x="0" y="0"/>
            <a:ext cx="9144000" cy="6433200"/>
          </a:xfrm>
          <a:prstGeom prst="rect">
            <a:avLst/>
          </a:prstGeom>
          <a:solidFill>
            <a:srgbClr val="435562"/>
          </a:solidFill>
          <a:ln>
            <a:solidFill>
              <a:srgbClr val="43556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2" name="Plassholder for bilde 11"/>
          <p:cNvSpPr>
            <a:spLocks noGrp="1"/>
          </p:cNvSpPr>
          <p:nvPr>
            <p:ph type="pic" sz="quarter" idx="13"/>
          </p:nvPr>
        </p:nvSpPr>
        <p:spPr>
          <a:xfrm>
            <a:off x="4651858" y="1832667"/>
            <a:ext cx="3894137" cy="2568782"/>
          </a:xfrm>
        </p:spPr>
        <p:txBody>
          <a:bodyPr rtlCol="0">
            <a:normAutofit/>
          </a:bodyPr>
          <a:lstStyle/>
          <a:p>
            <a:pPr lvl="0"/>
            <a:r>
              <a:rPr lang="nb-NO" noProof="0"/>
              <a:t>Klikk ikonet for å legge til et bilde</a:t>
            </a:r>
          </a:p>
        </p:txBody>
      </p:sp>
      <p:sp>
        <p:nvSpPr>
          <p:cNvPr id="7" name="Plassholder for lysbildenummer 5"/>
          <p:cNvSpPr>
            <a:spLocks noGrp="1"/>
          </p:cNvSpPr>
          <p:nvPr>
            <p:ph type="sldNum" sz="quarter" idx="14"/>
          </p:nvPr>
        </p:nvSpPr>
        <p:spPr/>
        <p:txBody>
          <a:bodyPr/>
          <a:lstStyle>
            <a:lvl1pPr algn="r">
              <a:defRPr sz="1000">
                <a:solidFill>
                  <a:schemeClr val="bg1"/>
                </a:solidFill>
                <a:latin typeface="Arial"/>
                <a:cs typeface="Arial"/>
              </a:defRPr>
            </a:lvl1pPr>
          </a:lstStyle>
          <a:p>
            <a:pPr>
              <a:defRPr/>
            </a:pPr>
            <a:r>
              <a:rPr lang="nb-NO"/>
              <a:t> side </a:t>
            </a:r>
            <a:fld id="{12CB3DE0-5AC9-4CDA-92D0-0D9637D22120}" type="slidenum">
              <a:rPr lang="nb-NO"/>
              <a:pPr>
                <a:defRPr/>
              </a:pPr>
              <a:t>‹#›</a:t>
            </a:fld>
            <a:endParaRPr lang="nb-NO"/>
          </a:p>
        </p:txBody>
      </p:sp>
      <p:sp>
        <p:nvSpPr>
          <p:cNvPr id="9" name="Plassholder for tekst 8"/>
          <p:cNvSpPr>
            <a:spLocks noGrp="1"/>
          </p:cNvSpPr>
          <p:nvPr>
            <p:ph type="body" sz="quarter" idx="15" hasCustomPrompt="1"/>
          </p:nvPr>
        </p:nvSpPr>
        <p:spPr>
          <a:xfrm>
            <a:off x="457200" y="2788920"/>
            <a:ext cx="3902075" cy="533400"/>
          </a:xfrm>
        </p:spPr>
        <p:txBody>
          <a:bodyPr/>
          <a:lstStyle>
            <a:lvl1pPr marL="0" indent="0">
              <a:buNone/>
              <a:defRPr sz="2800">
                <a:solidFill>
                  <a:schemeClr val="bg1"/>
                </a:solidFill>
                <a:latin typeface="Arial" charset="0"/>
                <a:ea typeface="Arial" charset="0"/>
                <a:cs typeface="Arial" charset="0"/>
              </a:defRPr>
            </a:lvl1pPr>
          </a:lstStyle>
          <a:p>
            <a:pPr lvl="0"/>
            <a:r>
              <a:rPr lang="nb-NO"/>
              <a:t>Tittel</a:t>
            </a:r>
            <a:endParaRPr lang="nb-NO" dirty="0"/>
          </a:p>
        </p:txBody>
      </p:sp>
    </p:spTree>
    <p:extLst>
      <p:ext uri="{BB962C8B-B14F-4D97-AF65-F5344CB8AC3E}">
        <p14:creationId xmlns:p14="http://schemas.microsoft.com/office/powerpoint/2010/main" val="376919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Standardside m bilde">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3200">
                <a:solidFill>
                  <a:srgbClr val="7F7F7F"/>
                </a:solidFill>
              </a:rPr>
              <a:t>Titteltekst</a:t>
            </a:r>
          </a:p>
        </p:txBody>
      </p:sp>
      <p:sp>
        <p:nvSpPr>
          <p:cNvPr id="27" name="Shape 27"/>
          <p:cNvSpPr>
            <a:spLocks noGrp="1"/>
          </p:cNvSpPr>
          <p:nvPr>
            <p:ph type="body" idx="1"/>
          </p:nvPr>
        </p:nvSpPr>
        <p:spPr>
          <a:xfrm>
            <a:off x="457200" y="1194286"/>
            <a:ext cx="4277870" cy="5663714"/>
          </a:xfrm>
          <a:prstGeom prst="rect">
            <a:avLst/>
          </a:prstGeom>
        </p:spPr>
        <p:txBody>
          <a:bodyPr/>
          <a:lstStyle/>
          <a:p>
            <a:pPr lvl="0">
              <a:defRPr sz="1800"/>
            </a:pPr>
            <a:r>
              <a:rPr sz="2200"/>
              <a:t>Brødtekst nivå én</a:t>
            </a:r>
          </a:p>
          <a:p>
            <a:pPr lvl="1">
              <a:defRPr sz="1800"/>
            </a:pPr>
            <a:r>
              <a:rPr sz="2200"/>
              <a:t>Brødtekst nivå to</a:t>
            </a:r>
          </a:p>
          <a:p>
            <a:pPr lvl="2">
              <a:defRPr sz="1800"/>
            </a:pPr>
            <a:r>
              <a:rPr sz="2200"/>
              <a:t>Brødtekst nivå tre</a:t>
            </a:r>
          </a:p>
          <a:p>
            <a:pPr lvl="3">
              <a:defRPr sz="1800"/>
            </a:pPr>
            <a:r>
              <a:rPr sz="2200"/>
              <a:t>Brødtekst nivå fire</a:t>
            </a:r>
          </a:p>
          <a:p>
            <a:pPr lvl="4">
              <a:defRPr sz="1800"/>
            </a:pPr>
            <a:r>
              <a:rPr sz="2200"/>
              <a:t>Brødtekst nivå fem</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8248969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soversikt">
    <p:spTree>
      <p:nvGrpSpPr>
        <p:cNvPr id="1" name=""/>
        <p:cNvGrpSpPr/>
        <p:nvPr/>
      </p:nvGrpSpPr>
      <p:grpSpPr>
        <a:xfrm>
          <a:off x="0" y="0"/>
          <a:ext cx="0" cy="0"/>
          <a:chOff x="0" y="0"/>
          <a:chExt cx="0" cy="0"/>
        </a:xfrm>
      </p:grpSpPr>
      <p:pic>
        <p:nvPicPr>
          <p:cNvPr id="3" name="Bilde 6" descr="dwcwdc.jpg"/>
          <p:cNvPicPr>
            <a:picLocks/>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0" y="167654"/>
            <a:ext cx="9144000" cy="62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p:cNvSpPr txBox="1">
            <a:spLocks noChangeArrowheads="1"/>
          </p:cNvSpPr>
          <p:nvPr userDrawn="1"/>
        </p:nvSpPr>
        <p:spPr bwMode="auto">
          <a:xfrm>
            <a:off x="871538" y="817564"/>
            <a:ext cx="7662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defRPr/>
            </a:pPr>
            <a:r>
              <a:rPr lang="nb-NO" sz="4000" dirty="0">
                <a:solidFill>
                  <a:schemeClr val="tx1"/>
                </a:solidFill>
                <a:latin typeface="+mn-lt"/>
              </a:rPr>
              <a:t>Hovedtemaer</a:t>
            </a:r>
          </a:p>
        </p:txBody>
      </p:sp>
      <p:sp>
        <p:nvSpPr>
          <p:cNvPr id="4" name="Plassholder for innhold 2"/>
          <p:cNvSpPr>
            <a:spLocks noGrp="1"/>
          </p:cNvSpPr>
          <p:nvPr>
            <p:ph idx="1"/>
          </p:nvPr>
        </p:nvSpPr>
        <p:spPr>
          <a:xfrm>
            <a:off x="869711" y="1677499"/>
            <a:ext cx="7496045" cy="3775780"/>
          </a:xfrm>
        </p:spPr>
        <p:txBody>
          <a:bodyPr>
            <a:normAutofit/>
          </a:bodyPr>
          <a:lstStyle>
            <a:lvl1pPr marL="457200" indent="-457200">
              <a:buClr>
                <a:srgbClr val="DF360F"/>
              </a:buClr>
              <a:buFont typeface="+mj-lt"/>
              <a:buAutoNum type="arabicPeriod"/>
              <a:defRPr sz="2800"/>
            </a:lvl1pPr>
          </a:lstStyle>
          <a:p>
            <a:pPr lvl="0"/>
            <a:r>
              <a:rPr lang="nb-NO"/>
              <a:t>Rediger tekststiler i malen
Andre nivå
Tredje nivå
Fjerde nivå
Femte nivå</a:t>
            </a:r>
            <a:endParaRPr lang="nb-NO" dirty="0"/>
          </a:p>
        </p:txBody>
      </p:sp>
      <p:pic>
        <p:nvPicPr>
          <p:cNvPr id="7" name="Bilde 6" descr="Parat_logo_rgb.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66880" y="270801"/>
            <a:ext cx="536847" cy="663603"/>
          </a:xfrm>
          <a:prstGeom prst="rect">
            <a:avLst/>
          </a:prstGeom>
        </p:spPr>
      </p:pic>
      <p:pic>
        <p:nvPicPr>
          <p:cNvPr id="6" name="Bilde 5" descr="Malgrafikk_bunn_ppt_wide_rgb.ai"/>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432437"/>
            <a:ext cx="9144000" cy="432391"/>
          </a:xfrm>
          <a:prstGeom prst="rect">
            <a:avLst/>
          </a:prstGeom>
        </p:spPr>
      </p:pic>
    </p:spTree>
    <p:extLst>
      <p:ext uri="{BB962C8B-B14F-4D97-AF65-F5344CB8AC3E}">
        <p14:creationId xmlns:p14="http://schemas.microsoft.com/office/powerpoint/2010/main" val="59011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si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lvl1pPr>
              <a:buClr>
                <a:srgbClr val="DF360F"/>
              </a:buClr>
              <a:defRPr/>
            </a:lvl1pPr>
          </a:lstStyle>
          <a:p>
            <a:pPr lvl="0"/>
            <a:r>
              <a:rPr lang="nb-NO"/>
              <a:t>Rediger tekststiler i malen
Andre nivå
Tredje nivå
Fjerde nivå
Femte nivå</a:t>
            </a:r>
            <a:endParaRPr lang="nb-NO" dirty="0"/>
          </a:p>
        </p:txBody>
      </p:sp>
      <p:sp>
        <p:nvSpPr>
          <p:cNvPr id="4" name="Plassholder for lysbildenummer 5"/>
          <p:cNvSpPr>
            <a:spLocks noGrp="1"/>
          </p:cNvSpPr>
          <p:nvPr>
            <p:ph type="sldNum" sz="quarter" idx="10"/>
          </p:nvPr>
        </p:nvSpPr>
        <p:spPr/>
        <p:txBody>
          <a:bodyPr/>
          <a:lstStyle>
            <a:lvl1pPr>
              <a:defRPr/>
            </a:lvl1pPr>
          </a:lstStyle>
          <a:p>
            <a:r>
              <a:rPr lang="nb-NO"/>
              <a:t> side </a:t>
            </a:r>
            <a:fld id="{AAC4D76F-EABF-7545-8CCF-35A2C22332BE}" type="slidenum">
              <a:rPr lang="nb-NO"/>
              <a:pPr/>
              <a:t>‹#›</a:t>
            </a:fld>
            <a:endParaRPr lang="nb-NO"/>
          </a:p>
        </p:txBody>
      </p:sp>
    </p:spTree>
    <p:extLst>
      <p:ext uri="{BB962C8B-B14F-4D97-AF65-F5344CB8AC3E}">
        <p14:creationId xmlns:p14="http://schemas.microsoft.com/office/powerpoint/2010/main" val="61440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side m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457200" y="1194288"/>
            <a:ext cx="4277870" cy="4525963"/>
          </a:xfrm>
        </p:spPr>
        <p:txBody>
          <a:bodyPr/>
          <a:lstStyle>
            <a:lvl1pPr>
              <a:buClr>
                <a:srgbClr val="DF360F"/>
              </a:buClr>
              <a:defRPr/>
            </a:lvl1pPr>
          </a:lstStyle>
          <a:p>
            <a:pPr lvl="0"/>
            <a:r>
              <a:rPr lang="nb-NO"/>
              <a:t>Rediger tekststiler i malen
Andre nivå
Tredje nivå
Fjerde nivå
Femte nivå</a:t>
            </a:r>
            <a:endParaRPr lang="nb-NO" dirty="0"/>
          </a:p>
        </p:txBody>
      </p:sp>
      <p:sp>
        <p:nvSpPr>
          <p:cNvPr id="8" name="Plassholder for bilde 7"/>
          <p:cNvSpPr>
            <a:spLocks noGrp="1"/>
          </p:cNvSpPr>
          <p:nvPr>
            <p:ph type="pic" sz="quarter" idx="13"/>
          </p:nvPr>
        </p:nvSpPr>
        <p:spPr bwMode="gray">
          <a:xfrm>
            <a:off x="4886929" y="1207607"/>
            <a:ext cx="3812969" cy="2548167"/>
          </a:xfrm>
        </p:spPr>
        <p:txBody>
          <a:bodyPr rtlCol="0">
            <a:normAutofit/>
          </a:bodyPr>
          <a:lstStyle>
            <a:lvl1pPr marL="0" indent="0">
              <a:buNone/>
              <a:defRPr/>
            </a:lvl1pPr>
          </a:lstStyle>
          <a:p>
            <a:pPr lvl="0"/>
            <a:r>
              <a:rPr lang="nb-NO" noProof="0"/>
              <a:t>Klikk på ikonet for å legge til et bilde</a:t>
            </a:r>
            <a:endParaRPr lang="nb-NO" noProof="0" dirty="0"/>
          </a:p>
        </p:txBody>
      </p:sp>
      <p:sp>
        <p:nvSpPr>
          <p:cNvPr id="5" name="Plassholder for lysbildenummer 5"/>
          <p:cNvSpPr>
            <a:spLocks noGrp="1"/>
          </p:cNvSpPr>
          <p:nvPr>
            <p:ph type="sldNum" sz="quarter" idx="14"/>
          </p:nvPr>
        </p:nvSpPr>
        <p:spPr/>
        <p:txBody>
          <a:bodyPr/>
          <a:lstStyle>
            <a:lvl1pPr>
              <a:defRPr/>
            </a:lvl1pPr>
          </a:lstStyle>
          <a:p>
            <a:r>
              <a:rPr lang="nb-NO"/>
              <a:t> side </a:t>
            </a:r>
            <a:fld id="{37CE7BC4-5458-5E42-B0C8-4B0528517A9F}" type="slidenum">
              <a:rPr lang="nb-NO"/>
              <a:pPr/>
              <a:t>‹#›</a:t>
            </a:fld>
            <a:endParaRPr lang="nb-NO"/>
          </a:p>
        </p:txBody>
      </p:sp>
    </p:spTree>
    <p:extLst>
      <p:ext uri="{BB962C8B-B14F-4D97-AF65-F5344CB8AC3E}">
        <p14:creationId xmlns:p14="http://schemas.microsoft.com/office/powerpoint/2010/main" val="100938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m header og fullt bilde">
    <p:spTree>
      <p:nvGrpSpPr>
        <p:cNvPr id="1" name=""/>
        <p:cNvGrpSpPr/>
        <p:nvPr/>
      </p:nvGrpSpPr>
      <p:grpSpPr>
        <a:xfrm>
          <a:off x="0" y="0"/>
          <a:ext cx="0" cy="0"/>
          <a:chOff x="0" y="0"/>
          <a:chExt cx="0" cy="0"/>
        </a:xfrm>
      </p:grpSpPr>
      <p:sp>
        <p:nvSpPr>
          <p:cNvPr id="9" name="Tittel 1"/>
          <p:cNvSpPr>
            <a:spLocks noGrp="1"/>
          </p:cNvSpPr>
          <p:nvPr>
            <p:ph type="title"/>
          </p:nvPr>
        </p:nvSpPr>
        <p:spPr>
          <a:xfrm>
            <a:off x="457200" y="274640"/>
            <a:ext cx="8229600" cy="628851"/>
          </a:xfrm>
        </p:spPr>
        <p:txBody>
          <a:bodyPr/>
          <a:lstStyle/>
          <a:p>
            <a:r>
              <a:rPr lang="nb-NO"/>
              <a:t>Klikk for å redigere tittelstil</a:t>
            </a:r>
            <a:endParaRPr lang="nb-NO" dirty="0"/>
          </a:p>
        </p:txBody>
      </p:sp>
      <p:sp>
        <p:nvSpPr>
          <p:cNvPr id="3" name="Plassholder for bilde 2"/>
          <p:cNvSpPr>
            <a:spLocks noGrp="1"/>
          </p:cNvSpPr>
          <p:nvPr>
            <p:ph type="pic" sz="quarter" idx="12"/>
          </p:nvPr>
        </p:nvSpPr>
        <p:spPr>
          <a:xfrm>
            <a:off x="457200" y="1195202"/>
            <a:ext cx="8229600" cy="4965348"/>
          </a:xfrm>
        </p:spPr>
        <p:txBody>
          <a:bodyPr rtlCol="0">
            <a:normAutofit/>
          </a:bodyPr>
          <a:lstStyle>
            <a:lvl1pPr>
              <a:buClr>
                <a:srgbClr val="E0360E"/>
              </a:buClr>
              <a:defRPr/>
            </a:lvl1pPr>
          </a:lstStyle>
          <a:p>
            <a:pPr lvl="0"/>
            <a:r>
              <a:rPr lang="nb-NO" noProof="0"/>
              <a:t>Klikk på ikonet for å legge til et bilde</a:t>
            </a:r>
            <a:endParaRPr lang="nb-NO" noProof="0" dirty="0"/>
          </a:p>
        </p:txBody>
      </p:sp>
      <p:sp>
        <p:nvSpPr>
          <p:cNvPr id="4" name="Plassholder for lysbildenummer 5"/>
          <p:cNvSpPr>
            <a:spLocks noGrp="1"/>
          </p:cNvSpPr>
          <p:nvPr>
            <p:ph type="sldNum" sz="quarter" idx="13"/>
          </p:nvPr>
        </p:nvSpPr>
        <p:spPr/>
        <p:txBody>
          <a:bodyPr/>
          <a:lstStyle>
            <a:lvl1pPr>
              <a:defRPr/>
            </a:lvl1pPr>
          </a:lstStyle>
          <a:p>
            <a:r>
              <a:rPr lang="nb-NO"/>
              <a:t> side </a:t>
            </a:r>
            <a:fld id="{C05A0414-C2F3-ED43-AE13-0FA14DD1CCB2}" type="slidenum">
              <a:rPr lang="nb-NO"/>
              <a:pPr/>
              <a:t>‹#›</a:t>
            </a:fld>
            <a:endParaRPr lang="nb-NO"/>
          </a:p>
        </p:txBody>
      </p:sp>
    </p:spTree>
    <p:extLst>
      <p:ext uri="{BB962C8B-B14F-4D97-AF65-F5344CB8AC3E}">
        <p14:creationId xmlns:p14="http://schemas.microsoft.com/office/powerpoint/2010/main" val="5585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m heldekk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bwMode="ltGray">
          <a:xfrm>
            <a:off x="154800" y="147600"/>
            <a:ext cx="8852400" cy="6069600"/>
          </a:xfrm>
        </p:spPr>
        <p:txBody>
          <a:bodyPr rtlCol="0">
            <a:normAutofit/>
          </a:bodyPr>
          <a:lstStyle>
            <a:lvl1pPr marL="0" indent="0">
              <a:buNone/>
              <a:defRPr/>
            </a:lvl1pPr>
          </a:lstStyle>
          <a:p>
            <a:pPr lvl="0"/>
            <a:r>
              <a:rPr lang="nb-NO" noProof="0"/>
              <a:t>Klikk på ikonet for å legge til et bilde</a:t>
            </a:r>
            <a:endParaRPr lang="nb-NO" noProof="0" dirty="0"/>
          </a:p>
        </p:txBody>
      </p:sp>
      <p:sp>
        <p:nvSpPr>
          <p:cNvPr id="3" name="Plassholder for lysbildenummer 5"/>
          <p:cNvSpPr>
            <a:spLocks noGrp="1"/>
          </p:cNvSpPr>
          <p:nvPr>
            <p:ph type="sldNum" sz="quarter" idx="14"/>
          </p:nvPr>
        </p:nvSpPr>
        <p:spPr/>
        <p:txBody>
          <a:bodyPr/>
          <a:lstStyle>
            <a:lvl1pPr>
              <a:defRPr/>
            </a:lvl1pPr>
          </a:lstStyle>
          <a:p>
            <a:r>
              <a:rPr lang="nb-NO"/>
              <a:t> side </a:t>
            </a:r>
            <a:fld id="{257F2F38-9EF9-E448-BD96-1553FE45B1BB}" type="slidenum">
              <a:rPr lang="nb-NO"/>
              <a:pPr/>
              <a:t>‹#›</a:t>
            </a:fld>
            <a:endParaRPr lang="nb-NO"/>
          </a:p>
        </p:txBody>
      </p:sp>
    </p:spTree>
    <p:extLst>
      <p:ext uri="{BB962C8B-B14F-4D97-AF65-F5344CB8AC3E}">
        <p14:creationId xmlns:p14="http://schemas.microsoft.com/office/powerpoint/2010/main" val="49239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gang til tema">
    <p:bg bwMode="black">
      <p:bgPr>
        <a:solidFill>
          <a:srgbClr val="000000"/>
        </a:solidFill>
        <a:effectLst/>
      </p:bgPr>
    </p:bg>
    <p:spTree>
      <p:nvGrpSpPr>
        <p:cNvPr id="1" name=""/>
        <p:cNvGrpSpPr/>
        <p:nvPr/>
      </p:nvGrpSpPr>
      <p:grpSpPr>
        <a:xfrm>
          <a:off x="0" y="0"/>
          <a:ext cx="0" cy="0"/>
          <a:chOff x="0" y="0"/>
          <a:chExt cx="0" cy="0"/>
        </a:xfrm>
      </p:grpSpPr>
      <p:sp>
        <p:nvSpPr>
          <p:cNvPr id="6" name="Rektangel 5"/>
          <p:cNvSpPr/>
          <p:nvPr userDrawn="1"/>
        </p:nvSpPr>
        <p:spPr bwMode="gray">
          <a:xfrm>
            <a:off x="0" y="0"/>
            <a:ext cx="9144000" cy="6433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12" name="Plassholder for bilde 11"/>
          <p:cNvSpPr>
            <a:spLocks noGrp="1"/>
          </p:cNvSpPr>
          <p:nvPr>
            <p:ph type="pic" sz="quarter" idx="13"/>
          </p:nvPr>
        </p:nvSpPr>
        <p:spPr bwMode="gray">
          <a:xfrm>
            <a:off x="4651863" y="1832669"/>
            <a:ext cx="3894137" cy="2568783"/>
          </a:xfrm>
        </p:spPr>
        <p:txBody>
          <a:bodyPr rtlCol="0">
            <a:normAutofit/>
          </a:bodyPr>
          <a:lstStyle>
            <a:lvl1pPr>
              <a:defRPr>
                <a:solidFill>
                  <a:schemeClr val="bg1"/>
                </a:solidFill>
              </a:defRPr>
            </a:lvl1pPr>
          </a:lstStyle>
          <a:p>
            <a:pPr lvl="0"/>
            <a:r>
              <a:rPr lang="nb-NO" noProof="0"/>
              <a:t>Klikk på ikonet for å legge til et bilde</a:t>
            </a:r>
            <a:endParaRPr lang="nb-NO" noProof="0" dirty="0"/>
          </a:p>
        </p:txBody>
      </p:sp>
      <p:sp>
        <p:nvSpPr>
          <p:cNvPr id="7" name="Plassholder for lysbildenummer 5"/>
          <p:cNvSpPr>
            <a:spLocks noGrp="1"/>
          </p:cNvSpPr>
          <p:nvPr>
            <p:ph type="sldNum" sz="quarter" idx="14"/>
          </p:nvPr>
        </p:nvSpPr>
        <p:spPr bwMode="white"/>
        <p:txBody>
          <a:bodyPr/>
          <a:lstStyle>
            <a:lvl1pPr>
              <a:defRPr/>
            </a:lvl1pPr>
          </a:lstStyle>
          <a:p>
            <a:r>
              <a:rPr lang="nb-NO" dirty="0"/>
              <a:t> side </a:t>
            </a:r>
            <a:fld id="{0B8831C9-2383-494F-8510-5AA33EE1CD16}" type="slidenum">
              <a:rPr lang="nb-NO"/>
              <a:pPr/>
              <a:t>‹#›</a:t>
            </a:fld>
            <a:endParaRPr lang="nb-NO" dirty="0"/>
          </a:p>
        </p:txBody>
      </p:sp>
      <p:sp>
        <p:nvSpPr>
          <p:cNvPr id="8" name="Plassholder for tekst 2"/>
          <p:cNvSpPr>
            <a:spLocks noGrp="1"/>
          </p:cNvSpPr>
          <p:nvPr>
            <p:ph type="body" idx="1"/>
          </p:nvPr>
        </p:nvSpPr>
        <p:spPr bwMode="white">
          <a:xfrm>
            <a:off x="457200" y="2623090"/>
            <a:ext cx="2952603" cy="467338"/>
          </a:xfrm>
        </p:spPr>
        <p:txBody>
          <a:bodyPr anchor="b"/>
          <a:lstStyle>
            <a:lvl1pPr marL="0" indent="0">
              <a:buNone/>
              <a:defRPr sz="2400" b="0">
                <a:solidFill>
                  <a:schemeClr val="bg1">
                    <a:lumMod val="9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endParaRPr lang="nb-NO" dirty="0"/>
          </a:p>
        </p:txBody>
      </p:sp>
      <p:sp>
        <p:nvSpPr>
          <p:cNvPr id="9" name="Plassholder for tekst 4"/>
          <p:cNvSpPr>
            <a:spLocks noGrp="1"/>
          </p:cNvSpPr>
          <p:nvPr>
            <p:ph type="body" sz="quarter" idx="3"/>
          </p:nvPr>
        </p:nvSpPr>
        <p:spPr bwMode="white">
          <a:xfrm>
            <a:off x="457200" y="3120355"/>
            <a:ext cx="3684262" cy="579582"/>
          </a:xfrm>
        </p:spPr>
        <p:txBody>
          <a:bodyPr anchor="t" anchorCtr="0">
            <a:noAutofit/>
          </a:bodyPr>
          <a:lstStyle>
            <a:lvl1pPr marL="0" indent="0" algn="l">
              <a:buNone/>
              <a:defRPr sz="2800" b="0">
                <a:solidFill>
                  <a:schemeClr val="bg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endParaRPr lang="nb-NO" dirty="0"/>
          </a:p>
        </p:txBody>
      </p:sp>
    </p:spTree>
    <p:extLst>
      <p:ext uri="{BB962C8B-B14F-4D97-AF65-F5344CB8AC3E}">
        <p14:creationId xmlns:p14="http://schemas.microsoft.com/office/powerpoint/2010/main" val="147226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gang til tema">
    <p:spTree>
      <p:nvGrpSpPr>
        <p:cNvPr id="1" name=""/>
        <p:cNvGrpSpPr/>
        <p:nvPr/>
      </p:nvGrpSpPr>
      <p:grpSpPr>
        <a:xfrm>
          <a:off x="0" y="0"/>
          <a:ext cx="0" cy="0"/>
          <a:chOff x="0" y="0"/>
          <a:chExt cx="0" cy="0"/>
        </a:xfrm>
      </p:grpSpPr>
      <p:sp>
        <p:nvSpPr>
          <p:cNvPr id="6" name="Rektangel 5"/>
          <p:cNvSpPr/>
          <p:nvPr userDrawn="1"/>
        </p:nvSpPr>
        <p:spPr>
          <a:xfrm>
            <a:off x="6" y="0"/>
            <a:ext cx="9143994" cy="6433200"/>
          </a:xfrm>
          <a:prstGeom prst="rect">
            <a:avLst/>
          </a:prstGeom>
          <a:solidFill>
            <a:srgbClr val="E6E6E6"/>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ln>
                <a:noFill/>
              </a:ln>
              <a:solidFill>
                <a:srgbClr val="FFFFFF"/>
              </a:solidFill>
            </a:endParaRPr>
          </a:p>
        </p:txBody>
      </p:sp>
      <p:sp>
        <p:nvSpPr>
          <p:cNvPr id="7" name="TekstSylinder 6"/>
          <p:cNvSpPr txBox="1">
            <a:spLocks noChangeArrowheads="1"/>
          </p:cNvSpPr>
          <p:nvPr userDrawn="1"/>
        </p:nvSpPr>
        <p:spPr bwMode="auto">
          <a:xfrm>
            <a:off x="5" y="155578"/>
            <a:ext cx="19605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lgn="ctr">
              <a:defRPr/>
            </a:pPr>
            <a:r>
              <a:rPr lang="nb-NO" sz="35000" b="1" dirty="0">
                <a:solidFill>
                  <a:schemeClr val="tx1"/>
                </a:solidFill>
              </a:rPr>
              <a:t>!</a:t>
            </a:r>
          </a:p>
        </p:txBody>
      </p:sp>
      <p:sp>
        <p:nvSpPr>
          <p:cNvPr id="3" name="Plassholder for tekst 2"/>
          <p:cNvSpPr>
            <a:spLocks noGrp="1"/>
          </p:cNvSpPr>
          <p:nvPr>
            <p:ph type="body" idx="1"/>
          </p:nvPr>
        </p:nvSpPr>
        <p:spPr>
          <a:xfrm>
            <a:off x="2058568" y="1130432"/>
            <a:ext cx="5327041" cy="605225"/>
          </a:xfrm>
        </p:spPr>
        <p:txBody>
          <a:bodyPr anchor="b"/>
          <a:lstStyle>
            <a:lvl1pPr marL="0" indent="0">
              <a:buNone/>
              <a:defRPr sz="24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endParaRPr lang="nb-NO" dirty="0"/>
          </a:p>
        </p:txBody>
      </p:sp>
      <p:sp>
        <p:nvSpPr>
          <p:cNvPr id="5" name="Plassholder for tekst 4"/>
          <p:cNvSpPr>
            <a:spLocks noGrp="1"/>
          </p:cNvSpPr>
          <p:nvPr>
            <p:ph type="body" sz="quarter" idx="3"/>
          </p:nvPr>
        </p:nvSpPr>
        <p:spPr>
          <a:xfrm>
            <a:off x="2058564" y="1765583"/>
            <a:ext cx="6514260" cy="579583"/>
          </a:xfrm>
        </p:spPr>
        <p:txBody>
          <a:bodyPr anchor="b">
            <a:noAutofit/>
          </a:bodyPr>
          <a:lstStyle>
            <a:lvl1pPr marL="0" indent="0">
              <a:buNone/>
              <a:defRPr sz="2800" b="0">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endParaRPr lang="nb-NO" dirty="0"/>
          </a:p>
        </p:txBody>
      </p:sp>
      <p:sp>
        <p:nvSpPr>
          <p:cNvPr id="13" name="Plassholder for innhold 2"/>
          <p:cNvSpPr>
            <a:spLocks noGrp="1"/>
          </p:cNvSpPr>
          <p:nvPr>
            <p:ph idx="13"/>
          </p:nvPr>
        </p:nvSpPr>
        <p:spPr>
          <a:xfrm>
            <a:off x="2058565" y="2492014"/>
            <a:ext cx="6514261" cy="3527289"/>
          </a:xfrm>
        </p:spPr>
        <p:txBody>
          <a:bodyPr/>
          <a:lstStyle>
            <a:lvl1pPr>
              <a:buClr>
                <a:srgbClr val="DF360F"/>
              </a:buClr>
              <a:defRPr/>
            </a:lvl1pPr>
          </a:lstStyle>
          <a:p>
            <a:pPr lvl="0"/>
            <a:r>
              <a:rPr lang="nb-NO"/>
              <a:t>Rediger tekststiler i malen
Andre nivå
Tredje nivå
Fjerde nivå
Femte nivå</a:t>
            </a:r>
            <a:endParaRPr lang="nb-NO" dirty="0"/>
          </a:p>
        </p:txBody>
      </p:sp>
      <p:sp>
        <p:nvSpPr>
          <p:cNvPr id="8" name="Plassholder for lysbildenummer 5"/>
          <p:cNvSpPr>
            <a:spLocks noGrp="1"/>
          </p:cNvSpPr>
          <p:nvPr>
            <p:ph type="sldNum" sz="quarter" idx="14"/>
          </p:nvPr>
        </p:nvSpPr>
        <p:spPr/>
        <p:txBody>
          <a:bodyPr/>
          <a:lstStyle>
            <a:lvl1pPr>
              <a:defRPr/>
            </a:lvl1pPr>
          </a:lstStyle>
          <a:p>
            <a:r>
              <a:rPr lang="nb-NO"/>
              <a:t> side </a:t>
            </a:r>
            <a:fld id="{EC7A5691-459A-9346-9914-8F0EE031116B}" type="slidenum">
              <a:rPr lang="nb-NO"/>
              <a:pPr/>
              <a:t>‹#›</a:t>
            </a:fld>
            <a:endParaRPr lang="nb-NO"/>
          </a:p>
        </p:txBody>
      </p:sp>
    </p:spTree>
    <p:extLst>
      <p:ext uri="{BB962C8B-B14F-4D97-AF65-F5344CB8AC3E}">
        <p14:creationId xmlns:p14="http://schemas.microsoft.com/office/powerpoint/2010/main" val="113999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7" name="Rektangel 6"/>
          <p:cNvSpPr/>
          <p:nvPr userDrawn="1"/>
        </p:nvSpPr>
        <p:spPr>
          <a:xfrm>
            <a:off x="6" y="0"/>
            <a:ext cx="9143994" cy="6433200"/>
          </a:xfrm>
          <a:prstGeom prst="rect">
            <a:avLst/>
          </a:prstGeom>
          <a:solidFill>
            <a:srgbClr val="E6E6E6"/>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ln>
                <a:noFill/>
              </a:ln>
              <a:solidFill>
                <a:srgbClr val="FFFFFF"/>
              </a:solidFill>
            </a:endParaRPr>
          </a:p>
        </p:txBody>
      </p:sp>
      <p:sp>
        <p:nvSpPr>
          <p:cNvPr id="5" name="TekstSylinder 4"/>
          <p:cNvSpPr txBox="1">
            <a:spLocks noChangeArrowheads="1"/>
          </p:cNvSpPr>
          <p:nvPr userDrawn="1"/>
        </p:nvSpPr>
        <p:spPr bwMode="auto">
          <a:xfrm rot="16200000">
            <a:off x="-1412875" y="1812800"/>
            <a:ext cx="47450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fontAlgn="base">
              <a:spcBef>
                <a:spcPct val="0"/>
              </a:spcBef>
              <a:spcAft>
                <a:spcPct val="0"/>
              </a:spcAft>
              <a:defRPr>
                <a:solidFill>
                  <a:schemeClr val="tx1"/>
                </a:solidFill>
                <a:latin typeface="Calibri" charset="0"/>
                <a:ea typeface="MS PGothic" charset="0"/>
                <a:cs typeface="MS PGothic" charset="0"/>
              </a:defRPr>
            </a:lvl6pPr>
            <a:lvl7pPr marL="2971800" indent="-228600" fontAlgn="base">
              <a:spcBef>
                <a:spcPct val="0"/>
              </a:spcBef>
              <a:spcAft>
                <a:spcPct val="0"/>
              </a:spcAft>
              <a:defRPr>
                <a:solidFill>
                  <a:schemeClr val="tx1"/>
                </a:solidFill>
                <a:latin typeface="Calibri" charset="0"/>
                <a:ea typeface="MS PGothic" charset="0"/>
                <a:cs typeface="MS PGothic" charset="0"/>
              </a:defRPr>
            </a:lvl7pPr>
            <a:lvl8pPr marL="3429000" indent="-228600" fontAlgn="base">
              <a:spcBef>
                <a:spcPct val="0"/>
              </a:spcBef>
              <a:spcAft>
                <a:spcPct val="0"/>
              </a:spcAft>
              <a:defRPr>
                <a:solidFill>
                  <a:schemeClr val="tx1"/>
                </a:solidFill>
                <a:latin typeface="Calibri" charset="0"/>
                <a:ea typeface="MS PGothic" charset="0"/>
                <a:cs typeface="MS PGothic" charset="0"/>
              </a:defRPr>
            </a:lvl8pPr>
            <a:lvl9pPr marL="3886200" indent="-228600" fontAlgn="base">
              <a:spcBef>
                <a:spcPct val="0"/>
              </a:spcBef>
              <a:spcAft>
                <a:spcPct val="0"/>
              </a:spcAft>
              <a:defRPr>
                <a:solidFill>
                  <a:schemeClr val="tx1"/>
                </a:solidFill>
                <a:latin typeface="Calibri" charset="0"/>
                <a:ea typeface="MS PGothic" charset="0"/>
                <a:cs typeface="MS PGothic" charset="0"/>
              </a:defRPr>
            </a:lvl9pPr>
          </a:lstStyle>
          <a:p>
            <a:pPr>
              <a:defRPr/>
            </a:pPr>
            <a:r>
              <a:rPr lang="nb-NO" sz="16000" dirty="0">
                <a:solidFill>
                  <a:schemeClr val="accent1"/>
                </a:solidFill>
              </a:rPr>
              <a:t>CASE</a:t>
            </a:r>
          </a:p>
        </p:txBody>
      </p:sp>
      <p:sp>
        <p:nvSpPr>
          <p:cNvPr id="13" name="Plassholder for innhold 2"/>
          <p:cNvSpPr>
            <a:spLocks noGrp="1"/>
          </p:cNvSpPr>
          <p:nvPr>
            <p:ph idx="13"/>
          </p:nvPr>
        </p:nvSpPr>
        <p:spPr>
          <a:xfrm>
            <a:off x="2058565" y="531598"/>
            <a:ext cx="3435774" cy="5266815"/>
          </a:xfrm>
        </p:spPr>
        <p:txBody>
          <a:bodyPr>
            <a:normAutofit/>
          </a:bodyPr>
          <a:lstStyle>
            <a:lvl1pPr marL="0" indent="0">
              <a:buNone/>
              <a:defRPr sz="1800">
                <a:solidFill>
                  <a:schemeClr val="tx1"/>
                </a:solidFill>
                <a:latin typeface="Arial"/>
                <a:cs typeface="Arial"/>
              </a:defRPr>
            </a:lvl1pPr>
          </a:lstStyle>
          <a:p>
            <a:pPr lvl="0"/>
            <a:r>
              <a:rPr lang="nb-NO"/>
              <a:t>Rediger tekststiler i malen
Andre nivå
Tredje nivå
Fjerde nivå
Femte nivå</a:t>
            </a:r>
            <a:endParaRPr lang="nb-NO" dirty="0"/>
          </a:p>
        </p:txBody>
      </p:sp>
      <p:sp>
        <p:nvSpPr>
          <p:cNvPr id="14" name="Plassholder for bilde 7"/>
          <p:cNvSpPr>
            <a:spLocks noGrp="1"/>
          </p:cNvSpPr>
          <p:nvPr>
            <p:ph type="pic" sz="quarter" idx="14"/>
          </p:nvPr>
        </p:nvSpPr>
        <p:spPr>
          <a:xfrm>
            <a:off x="5618584" y="544919"/>
            <a:ext cx="3172483" cy="5253492"/>
          </a:xfrm>
        </p:spPr>
        <p:txBody>
          <a:bodyPr rtlCol="0">
            <a:normAutofit/>
          </a:bodyPr>
          <a:lstStyle>
            <a:lvl1pPr marL="0" indent="0">
              <a:buNone/>
              <a:defRPr/>
            </a:lvl1pPr>
          </a:lstStyle>
          <a:p>
            <a:pPr lvl="0"/>
            <a:r>
              <a:rPr lang="nb-NO" noProof="0"/>
              <a:t>Klikk på ikonet for å legge til et bilde</a:t>
            </a:r>
            <a:endParaRPr lang="nb-NO" noProof="0" dirty="0"/>
          </a:p>
        </p:txBody>
      </p:sp>
      <p:sp>
        <p:nvSpPr>
          <p:cNvPr id="6" name="Plassholder for lysbildenummer 5"/>
          <p:cNvSpPr>
            <a:spLocks noGrp="1"/>
          </p:cNvSpPr>
          <p:nvPr>
            <p:ph type="sldNum" sz="quarter" idx="15"/>
          </p:nvPr>
        </p:nvSpPr>
        <p:spPr/>
        <p:txBody>
          <a:bodyPr/>
          <a:lstStyle>
            <a:lvl1pPr>
              <a:defRPr/>
            </a:lvl1pPr>
          </a:lstStyle>
          <a:p>
            <a:r>
              <a:rPr lang="nb-NO"/>
              <a:t> side </a:t>
            </a:r>
            <a:fld id="{480AA67B-CB0D-D24F-8D12-65B0F0EB0818}" type="slidenum">
              <a:rPr lang="nb-NO"/>
              <a:pPr/>
              <a:t>‹#›</a:t>
            </a:fld>
            <a:endParaRPr lang="nb-NO"/>
          </a:p>
        </p:txBody>
      </p:sp>
    </p:spTree>
    <p:extLst>
      <p:ext uri="{BB962C8B-B14F-4D97-AF65-F5344CB8AC3E}">
        <p14:creationId xmlns:p14="http://schemas.microsoft.com/office/powerpoint/2010/main" val="166445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e 7" descr="Malgrafikk_bunn_ppt_wide_rgb.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432437"/>
            <a:ext cx="9144000" cy="432391"/>
          </a:xfrm>
          <a:prstGeom prst="rect">
            <a:avLst/>
          </a:prstGeom>
        </p:spPr>
      </p:pic>
      <p:pic>
        <p:nvPicPr>
          <p:cNvPr id="2" name="Bilde 1" descr="Paginafelt_rgb.ai"/>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737475" y="6254750"/>
            <a:ext cx="1587500" cy="787400"/>
          </a:xfrm>
          <a:prstGeom prst="rect">
            <a:avLst/>
          </a:prstGeom>
        </p:spPr>
      </p:pic>
      <p:sp>
        <p:nvSpPr>
          <p:cNvPr id="6" name="Plassholder for lysbildenummer 5"/>
          <p:cNvSpPr>
            <a:spLocks noGrp="1"/>
          </p:cNvSpPr>
          <p:nvPr>
            <p:ph type="sldNum" sz="quarter" idx="4"/>
          </p:nvPr>
        </p:nvSpPr>
        <p:spPr>
          <a:xfrm>
            <a:off x="7920000" y="6433200"/>
            <a:ext cx="1224000" cy="432000"/>
          </a:xfrm>
          <a:prstGeom prst="rect">
            <a:avLst/>
          </a:prstGeom>
          <a:noFill/>
        </p:spPr>
        <p:txBody>
          <a:bodyPr vert="horz" wrap="square" lIns="180000" tIns="45720" rIns="360000" bIns="45720" numCol="1" anchor="ctr" anchorCtr="0" compatLnSpc="1">
            <a:prstTxWarp prst="textNoShape">
              <a:avLst/>
            </a:prstTxWarp>
          </a:bodyPr>
          <a:lstStyle>
            <a:lvl1pPr algn="r">
              <a:defRPr sz="1000">
                <a:solidFill>
                  <a:schemeClr val="bg1"/>
                </a:solidFill>
                <a:latin typeface="Arial" charset="0"/>
                <a:cs typeface="Arial" charset="0"/>
              </a:defRPr>
            </a:lvl1pPr>
          </a:lstStyle>
          <a:p>
            <a:r>
              <a:rPr lang="nb-NO" dirty="0"/>
              <a:t> side </a:t>
            </a:r>
            <a:fld id="{CF2921C4-CC57-3848-8E87-D1E816D80B92}" type="slidenum">
              <a:rPr lang="nb-NO" smtClean="0"/>
              <a:pPr/>
              <a:t>‹#›</a:t>
            </a:fld>
            <a:endParaRPr lang="nb-NO" dirty="0"/>
          </a:p>
        </p:txBody>
      </p:sp>
      <p:sp>
        <p:nvSpPr>
          <p:cNvPr id="1027" name="Plassholder for tittel 1"/>
          <p:cNvSpPr>
            <a:spLocks noGrp="1"/>
          </p:cNvSpPr>
          <p:nvPr>
            <p:ph type="title"/>
          </p:nvPr>
        </p:nvSpPr>
        <p:spPr bwMode="auto">
          <a:xfrm>
            <a:off x="457200" y="274640"/>
            <a:ext cx="82296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dirty="0"/>
              <a:t>Klikk for å redigere tittelstil</a:t>
            </a:r>
          </a:p>
        </p:txBody>
      </p:sp>
      <p:sp>
        <p:nvSpPr>
          <p:cNvPr id="1028" name="Plassholder for tekst 2"/>
          <p:cNvSpPr>
            <a:spLocks noGrp="1"/>
          </p:cNvSpPr>
          <p:nvPr>
            <p:ph type="body" idx="1"/>
          </p:nvPr>
        </p:nvSpPr>
        <p:spPr bwMode="auto">
          <a:xfrm>
            <a:off x="457200" y="11938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cSld>
  <p:clrMap bg1="lt1" tx1="dk1" bg2="lt2" tx2="dk2" accent1="accent1" accent2="accent2" accent3="accent3" accent4="accent4" accent5="accent5" accent6="accent6" hlink="hlink" folHlink="folHlink"/>
  <p:sldLayoutIdLst>
    <p:sldLayoutId id="2147484691" r:id="rId1"/>
    <p:sldLayoutId id="2147484692" r:id="rId2"/>
    <p:sldLayoutId id="2147484686" r:id="rId3"/>
    <p:sldLayoutId id="2147484687" r:id="rId4"/>
    <p:sldLayoutId id="2147484688" r:id="rId5"/>
    <p:sldLayoutId id="2147484689" r:id="rId6"/>
    <p:sldLayoutId id="2147484693" r:id="rId7"/>
    <p:sldLayoutId id="2147484694" r:id="rId8"/>
    <p:sldLayoutId id="2147484695" r:id="rId9"/>
    <p:sldLayoutId id="2147484696" r:id="rId10"/>
    <p:sldLayoutId id="2147484697" r:id="rId11"/>
    <p:sldLayoutId id="2147484698" r:id="rId12"/>
    <p:sldLayoutId id="2147484699" r:id="rId13"/>
  </p:sldLayoutIdLst>
  <p:hf hdr="0" dt="0"/>
  <p:txStyles>
    <p:titleStyle>
      <a:lvl1pPr algn="l" defTabSz="457200" rtl="0" eaLnBrk="1" fontAlgn="base" hangingPunct="1">
        <a:spcBef>
          <a:spcPct val="0"/>
        </a:spcBef>
        <a:spcAft>
          <a:spcPct val="0"/>
        </a:spcAft>
        <a:defRPr sz="3200" kern="1200">
          <a:solidFill>
            <a:schemeClr val="tx1"/>
          </a:solidFill>
          <a:latin typeface="Arial"/>
          <a:ea typeface="MS PGothic" charset="0"/>
          <a:cs typeface="MS PGothic" charset="0"/>
        </a:defRPr>
      </a:lvl1pPr>
      <a:lvl2pPr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2pPr>
      <a:lvl3pPr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3pPr>
      <a:lvl4pPr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4pPr>
      <a:lvl5pPr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5pPr>
      <a:lvl6pPr marL="457200"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6pPr>
      <a:lvl7pPr marL="914400"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7pPr>
      <a:lvl8pPr marL="1371600"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8pPr>
      <a:lvl9pPr marL="1828800" algn="l" defTabSz="457200" rtl="0" eaLnBrk="1" fontAlgn="base" hangingPunct="1">
        <a:spcBef>
          <a:spcPct val="0"/>
        </a:spcBef>
        <a:spcAft>
          <a:spcPct val="0"/>
        </a:spcAft>
        <a:defRPr sz="3200">
          <a:solidFill>
            <a:srgbClr val="7F7F7F"/>
          </a:solidFill>
          <a:latin typeface="Arial" charset="0"/>
          <a:ea typeface="MS PGothic" charset="0"/>
          <a:cs typeface="MS PGothic" charset="0"/>
        </a:defRPr>
      </a:lvl9pPr>
    </p:titleStyle>
    <p:body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p:txBody>
          <a:bodyPr/>
          <a:lstStyle/>
          <a:p>
            <a:r>
              <a:rPr lang="nb-NO" dirty="0"/>
              <a:t>Klubbdrift</a:t>
            </a:r>
          </a:p>
        </p:txBody>
      </p:sp>
      <p:sp>
        <p:nvSpPr>
          <p:cNvPr id="7" name="Undertittel 6"/>
          <p:cNvSpPr>
            <a:spLocks noGrp="1"/>
          </p:cNvSpPr>
          <p:nvPr>
            <p:ph type="subTitle" idx="1"/>
          </p:nvPr>
        </p:nvSpPr>
        <p:spPr/>
        <p:txBody>
          <a:bodyPr/>
          <a:lstStyle/>
          <a:p>
            <a:r>
              <a:rPr lang="nb-NO" dirty="0"/>
              <a:t>Roller, mål, økonomi og møteteknikk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274638"/>
            <a:ext cx="8229600" cy="628651"/>
          </a:xfrm>
          <a:prstGeom prst="rect">
            <a:avLst/>
          </a:prstGeom>
        </p:spPr>
        <p:txBody>
          <a:bodyPr lIns="0" tIns="0" rIns="0" bIns="0">
            <a:normAutofit/>
          </a:bodyPr>
          <a:lstStyle/>
          <a:p>
            <a:pPr lvl="0">
              <a:defRPr sz="1800">
                <a:solidFill>
                  <a:srgbClr val="000000"/>
                </a:solidFill>
              </a:defRPr>
            </a:pPr>
            <a:r>
              <a:rPr sz="3200" dirty="0" err="1">
                <a:solidFill>
                  <a:srgbClr val="435562"/>
                </a:solidFill>
              </a:rPr>
              <a:t>Formål</a:t>
            </a:r>
            <a:r>
              <a:rPr sz="3200" dirty="0">
                <a:solidFill>
                  <a:srgbClr val="435562"/>
                </a:solidFill>
              </a:rPr>
              <a:t>, </a:t>
            </a:r>
            <a:r>
              <a:rPr sz="3200" dirty="0" err="1">
                <a:solidFill>
                  <a:srgbClr val="435562"/>
                </a:solidFill>
              </a:rPr>
              <a:t>mål</a:t>
            </a:r>
            <a:r>
              <a:rPr sz="3200" dirty="0">
                <a:solidFill>
                  <a:srgbClr val="435562"/>
                </a:solidFill>
              </a:rPr>
              <a:t> </a:t>
            </a:r>
            <a:r>
              <a:rPr sz="3200" dirty="0" err="1">
                <a:solidFill>
                  <a:srgbClr val="435562"/>
                </a:solidFill>
              </a:rPr>
              <a:t>og</a:t>
            </a:r>
            <a:r>
              <a:rPr sz="3200" dirty="0">
                <a:solidFill>
                  <a:srgbClr val="435562"/>
                </a:solidFill>
              </a:rPr>
              <a:t> </a:t>
            </a:r>
            <a:r>
              <a:rPr sz="3200" dirty="0" err="1">
                <a:solidFill>
                  <a:srgbClr val="435562"/>
                </a:solidFill>
              </a:rPr>
              <a:t>aktiviteter</a:t>
            </a:r>
            <a:endParaRPr sz="3200" dirty="0">
              <a:solidFill>
                <a:srgbClr val="435562"/>
              </a:solidFill>
            </a:endParaRPr>
          </a:p>
        </p:txBody>
      </p:sp>
      <p:sp>
        <p:nvSpPr>
          <p:cNvPr id="85" name="Shape 85"/>
          <p:cNvSpPr>
            <a:spLocks noGrp="1"/>
          </p:cNvSpPr>
          <p:nvPr>
            <p:ph type="body" idx="1"/>
          </p:nvPr>
        </p:nvSpPr>
        <p:spPr>
          <a:xfrm>
            <a:off x="457200" y="1194286"/>
            <a:ext cx="4277870" cy="4525964"/>
          </a:xfrm>
          <a:prstGeom prst="rect">
            <a:avLst/>
          </a:prstGeom>
        </p:spPr>
        <p:txBody>
          <a:bodyPr lIns="0" tIns="0" rIns="0" bIns="0">
            <a:normAutofit/>
          </a:bodyPr>
          <a:lstStyle/>
          <a:p>
            <a:pPr lvl="0">
              <a:defRPr sz="1800"/>
            </a:pPr>
            <a:r>
              <a:rPr lang="nb-NO" sz="2200" dirty="0"/>
              <a:t>Formålet er grunnlaget for foreningen deres</a:t>
            </a:r>
          </a:p>
          <a:p>
            <a:pPr lvl="0">
              <a:defRPr sz="1800"/>
            </a:pPr>
            <a:r>
              <a:rPr lang="nb-NO" sz="2200" dirty="0"/>
              <a:t>Enighet om formål</a:t>
            </a:r>
          </a:p>
          <a:p>
            <a:pPr lvl="0">
              <a:defRPr sz="1800"/>
            </a:pPr>
            <a:r>
              <a:rPr lang="nb-NO" sz="2200" dirty="0"/>
              <a:t>Bidrar de aktivitetene dere gjør til formålet?</a:t>
            </a:r>
          </a:p>
        </p:txBody>
      </p:sp>
      <p:sp>
        <p:nvSpPr>
          <p:cNvPr id="86" name="Shape 86"/>
          <p:cNvSpPr>
            <a:spLocks noGrp="1"/>
          </p:cNvSpPr>
          <p:nvPr>
            <p:ph type="sldNum" sz="quarter" idx="2"/>
          </p:nvPr>
        </p:nvSpPr>
        <p:spPr>
          <a:xfrm>
            <a:off x="6745758" y="6208631"/>
            <a:ext cx="2133601" cy="22698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FFFFFF"/>
                </a:solidFill>
              </a:rPr>
              <a:t>10</a:t>
            </a:fld>
            <a:endParaRPr sz="1000">
              <a:solidFill>
                <a:srgbClr val="FFFFFF"/>
              </a:solidFill>
            </a:endParaRPr>
          </a:p>
        </p:txBody>
      </p:sp>
      <p:pic>
        <p:nvPicPr>
          <p:cNvPr id="87" name="image16.jpg"/>
          <p:cNvPicPr/>
          <p:nvPr/>
        </p:nvPicPr>
        <p:blipFill>
          <a:blip r:embed="rId3">
            <a:extLst/>
          </a:blip>
          <a:srcRect l="205" r="204"/>
          <a:stretch>
            <a:fillRect/>
          </a:stretch>
        </p:blipFill>
        <p:spPr>
          <a:xfrm>
            <a:off x="4886924" y="1207606"/>
            <a:ext cx="3812970" cy="2548167"/>
          </a:xfrm>
          <a:prstGeom prst="rect">
            <a:avLst/>
          </a:prstGeom>
          <a:ln w="12700">
            <a:miter lim="400000"/>
          </a:ln>
        </p:spPr>
      </p:pic>
    </p:spTree>
    <p:extLst>
      <p:ext uri="{BB962C8B-B14F-4D97-AF65-F5344CB8AC3E}">
        <p14:creationId xmlns:p14="http://schemas.microsoft.com/office/powerpoint/2010/main" val="32232571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457200" y="274638"/>
            <a:ext cx="8229600" cy="628651"/>
          </a:xfrm>
          <a:prstGeom prst="rect">
            <a:avLst/>
          </a:prstGeom>
        </p:spPr>
        <p:txBody>
          <a:bodyPr lIns="0" tIns="0" rIns="0" bIns="0">
            <a:normAutofit/>
          </a:bodyPr>
          <a:lstStyle/>
          <a:p>
            <a:pPr lvl="0">
              <a:defRPr sz="1800">
                <a:solidFill>
                  <a:srgbClr val="000000"/>
                </a:solidFill>
              </a:defRPr>
            </a:pPr>
            <a:r>
              <a:rPr sz="3200" dirty="0" err="1">
                <a:solidFill>
                  <a:srgbClr val="435562"/>
                </a:solidFill>
              </a:rPr>
              <a:t>Mål</a:t>
            </a:r>
            <a:r>
              <a:rPr sz="3200" dirty="0">
                <a:solidFill>
                  <a:srgbClr val="435562"/>
                </a:solidFill>
              </a:rPr>
              <a:t> for </a:t>
            </a:r>
            <a:r>
              <a:rPr sz="3200" dirty="0" err="1">
                <a:solidFill>
                  <a:srgbClr val="435562"/>
                </a:solidFill>
              </a:rPr>
              <a:t>en</a:t>
            </a:r>
            <a:r>
              <a:rPr sz="3200" dirty="0">
                <a:solidFill>
                  <a:srgbClr val="435562"/>
                </a:solidFill>
              </a:rPr>
              <a:t> </a:t>
            </a:r>
            <a:r>
              <a:rPr sz="3200" dirty="0" err="1">
                <a:solidFill>
                  <a:srgbClr val="435562"/>
                </a:solidFill>
              </a:rPr>
              <a:t>periode</a:t>
            </a:r>
            <a:endParaRPr sz="3200" dirty="0">
              <a:solidFill>
                <a:srgbClr val="435562"/>
              </a:solidFill>
            </a:endParaRPr>
          </a:p>
        </p:txBody>
      </p:sp>
      <p:sp>
        <p:nvSpPr>
          <p:cNvPr id="92" name="Shape 92"/>
          <p:cNvSpPr>
            <a:spLocks noGrp="1"/>
          </p:cNvSpPr>
          <p:nvPr>
            <p:ph type="body" idx="1"/>
          </p:nvPr>
        </p:nvSpPr>
        <p:spPr>
          <a:xfrm>
            <a:off x="457200" y="1194286"/>
            <a:ext cx="4277870" cy="4525964"/>
          </a:xfrm>
          <a:prstGeom prst="rect">
            <a:avLst/>
          </a:prstGeom>
        </p:spPr>
        <p:txBody>
          <a:bodyPr lIns="0" tIns="0" rIns="0" bIns="0">
            <a:normAutofit/>
          </a:bodyPr>
          <a:lstStyle/>
          <a:p>
            <a:pPr lvl="0">
              <a:defRPr sz="1800"/>
            </a:pPr>
            <a:r>
              <a:rPr lang="nb-NO" sz="2200" dirty="0"/>
              <a:t>Et mål er en framtidig ønsketilstand</a:t>
            </a:r>
          </a:p>
          <a:p>
            <a:pPr lvl="0">
              <a:defRPr sz="1800"/>
            </a:pPr>
            <a:r>
              <a:rPr lang="nb-NO" sz="2200" dirty="0"/>
              <a:t>Hvilken tilstand ønsker dere å nå fram til neste årsmøte?</a:t>
            </a:r>
          </a:p>
          <a:p>
            <a:pPr lvl="0">
              <a:defRPr sz="1800"/>
            </a:pPr>
            <a:r>
              <a:rPr lang="nb-NO" sz="2200" dirty="0"/>
              <a:t>Er målsettingene SMART og konkret?</a:t>
            </a:r>
          </a:p>
        </p:txBody>
      </p:sp>
      <p:sp>
        <p:nvSpPr>
          <p:cNvPr id="93" name="Shape 93"/>
          <p:cNvSpPr>
            <a:spLocks noGrp="1"/>
          </p:cNvSpPr>
          <p:nvPr>
            <p:ph type="sldNum" sz="quarter" idx="2"/>
          </p:nvPr>
        </p:nvSpPr>
        <p:spPr>
          <a:xfrm>
            <a:off x="6745758" y="6208631"/>
            <a:ext cx="2133601" cy="22698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FFFFFF"/>
                </a:solidFill>
              </a:rPr>
              <a:t>11</a:t>
            </a:fld>
            <a:endParaRPr sz="1000">
              <a:solidFill>
                <a:srgbClr val="FFFFFF"/>
              </a:solidFill>
            </a:endParaRPr>
          </a:p>
        </p:txBody>
      </p:sp>
      <p:pic>
        <p:nvPicPr>
          <p:cNvPr id="94" name="image17.jpg"/>
          <p:cNvPicPr/>
          <p:nvPr/>
        </p:nvPicPr>
        <p:blipFill>
          <a:blip r:embed="rId3">
            <a:extLst/>
          </a:blip>
          <a:srcRect l="17375" r="17374"/>
          <a:stretch>
            <a:fillRect/>
          </a:stretch>
        </p:blipFill>
        <p:spPr>
          <a:xfrm>
            <a:off x="4886924" y="1207606"/>
            <a:ext cx="3812970" cy="2548167"/>
          </a:xfrm>
          <a:prstGeom prst="rect">
            <a:avLst/>
          </a:prstGeom>
          <a:ln w="12700">
            <a:miter lim="400000"/>
          </a:ln>
        </p:spPr>
      </p:pic>
    </p:spTree>
    <p:extLst>
      <p:ext uri="{BB962C8B-B14F-4D97-AF65-F5344CB8AC3E}">
        <p14:creationId xmlns:p14="http://schemas.microsoft.com/office/powerpoint/2010/main" val="26546611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274638"/>
            <a:ext cx="8229600" cy="628651"/>
          </a:xfrm>
          <a:prstGeom prst="rect">
            <a:avLst/>
          </a:prstGeom>
        </p:spPr>
        <p:txBody>
          <a:bodyPr lIns="0" tIns="0" rIns="0" bIns="0">
            <a:normAutofit/>
          </a:bodyPr>
          <a:lstStyle/>
          <a:p>
            <a:pPr lvl="0">
              <a:defRPr sz="1800">
                <a:solidFill>
                  <a:srgbClr val="000000"/>
                </a:solidFill>
              </a:defRPr>
            </a:pPr>
            <a:r>
              <a:rPr sz="3200" dirty="0" err="1">
                <a:solidFill>
                  <a:srgbClr val="435562"/>
                </a:solidFill>
              </a:rPr>
              <a:t>Aktiviteter</a:t>
            </a:r>
            <a:r>
              <a:rPr sz="3200" dirty="0">
                <a:solidFill>
                  <a:srgbClr val="435562"/>
                </a:solidFill>
              </a:rPr>
              <a:t> </a:t>
            </a:r>
            <a:r>
              <a:rPr sz="3200" dirty="0" err="1">
                <a:solidFill>
                  <a:srgbClr val="435562"/>
                </a:solidFill>
              </a:rPr>
              <a:t>og</a:t>
            </a:r>
            <a:r>
              <a:rPr sz="3200" dirty="0">
                <a:solidFill>
                  <a:srgbClr val="435562"/>
                </a:solidFill>
              </a:rPr>
              <a:t> </a:t>
            </a:r>
            <a:r>
              <a:rPr sz="3200" dirty="0" err="1">
                <a:solidFill>
                  <a:srgbClr val="435562"/>
                </a:solidFill>
              </a:rPr>
              <a:t>mål</a:t>
            </a:r>
            <a:endParaRPr sz="3200" dirty="0">
              <a:solidFill>
                <a:srgbClr val="435562"/>
              </a:solidFill>
            </a:endParaRPr>
          </a:p>
        </p:txBody>
      </p:sp>
      <p:sp>
        <p:nvSpPr>
          <p:cNvPr id="99" name="Shape 99"/>
          <p:cNvSpPr>
            <a:spLocks noGrp="1"/>
          </p:cNvSpPr>
          <p:nvPr>
            <p:ph type="body" idx="1"/>
          </p:nvPr>
        </p:nvSpPr>
        <p:spPr>
          <a:xfrm>
            <a:off x="457200" y="1194286"/>
            <a:ext cx="4277870" cy="4525964"/>
          </a:xfrm>
          <a:prstGeom prst="rect">
            <a:avLst/>
          </a:prstGeom>
        </p:spPr>
        <p:txBody>
          <a:bodyPr lIns="0" tIns="0" rIns="0" bIns="0">
            <a:normAutofit/>
          </a:bodyPr>
          <a:lstStyle/>
          <a:p>
            <a:pPr marL="0" lvl="0" indent="0">
              <a:buSzTx/>
              <a:buNone/>
              <a:defRPr sz="1800"/>
            </a:pPr>
            <a:r>
              <a:rPr lang="nb-NO" sz="2200" b="1" dirty="0"/>
              <a:t>Forsøk å finne mål til følgende aktiviteter:</a:t>
            </a:r>
          </a:p>
          <a:p>
            <a:pPr lvl="0">
              <a:defRPr sz="1800"/>
            </a:pPr>
            <a:r>
              <a:rPr lang="nb-NO" sz="2200" dirty="0"/>
              <a:t>Sosiale tiltak</a:t>
            </a:r>
          </a:p>
          <a:p>
            <a:pPr lvl="0">
              <a:defRPr sz="1800"/>
            </a:pPr>
            <a:r>
              <a:rPr lang="nb-NO" sz="2200" dirty="0"/>
              <a:t>Skolering</a:t>
            </a:r>
          </a:p>
          <a:p>
            <a:pPr lvl="0">
              <a:defRPr sz="1800"/>
            </a:pPr>
            <a:r>
              <a:rPr lang="nb-NO" sz="2200" dirty="0"/>
              <a:t>Utarbeide lokal lønnspolitikk</a:t>
            </a:r>
          </a:p>
          <a:p>
            <a:pPr lvl="0">
              <a:defRPr sz="1800"/>
            </a:pPr>
            <a:r>
              <a:rPr lang="nb-NO" sz="2200" dirty="0"/>
              <a:t>Kompetanseutvikling</a:t>
            </a:r>
          </a:p>
          <a:p>
            <a:pPr lvl="0">
              <a:defRPr sz="1800"/>
            </a:pPr>
            <a:r>
              <a:rPr lang="nb-NO" sz="2200" dirty="0"/>
              <a:t>Utarbeide seniorpolitikk</a:t>
            </a:r>
          </a:p>
          <a:p>
            <a:pPr lvl="0">
              <a:defRPr sz="1800"/>
            </a:pPr>
            <a:r>
              <a:rPr lang="nb-NO" sz="2200" dirty="0"/>
              <a:t>IA-arbeid</a:t>
            </a:r>
          </a:p>
          <a:p>
            <a:pPr lvl="0">
              <a:defRPr sz="1800"/>
            </a:pPr>
            <a:r>
              <a:rPr lang="nb-NO" sz="2200" dirty="0"/>
              <a:t>Rekruttering</a:t>
            </a:r>
          </a:p>
        </p:txBody>
      </p:sp>
      <p:sp>
        <p:nvSpPr>
          <p:cNvPr id="100" name="Shape 100"/>
          <p:cNvSpPr>
            <a:spLocks noGrp="1"/>
          </p:cNvSpPr>
          <p:nvPr>
            <p:ph type="sldNum" sz="quarter" idx="2"/>
          </p:nvPr>
        </p:nvSpPr>
        <p:spPr>
          <a:xfrm>
            <a:off x="6745758" y="6208631"/>
            <a:ext cx="2133601" cy="22698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FFFFFF"/>
                </a:solidFill>
              </a:rPr>
              <a:t>12</a:t>
            </a:fld>
            <a:endParaRPr sz="1000">
              <a:solidFill>
                <a:srgbClr val="FFFFFF"/>
              </a:solidFill>
            </a:endParaRPr>
          </a:p>
        </p:txBody>
      </p:sp>
      <p:pic>
        <p:nvPicPr>
          <p:cNvPr id="101" name="image18.jpg"/>
          <p:cNvPicPr/>
          <p:nvPr/>
        </p:nvPicPr>
        <p:blipFill>
          <a:blip r:embed="rId3">
            <a:extLst/>
          </a:blip>
          <a:srcRect t="3842" b="3841"/>
          <a:stretch>
            <a:fillRect/>
          </a:stretch>
        </p:blipFill>
        <p:spPr>
          <a:xfrm>
            <a:off x="4886924" y="1207606"/>
            <a:ext cx="3812969" cy="2548167"/>
          </a:xfrm>
          <a:prstGeom prst="rect">
            <a:avLst/>
          </a:prstGeom>
          <a:ln w="12700">
            <a:miter lim="400000"/>
          </a:ln>
        </p:spPr>
      </p:pic>
    </p:spTree>
    <p:extLst>
      <p:ext uri="{BB962C8B-B14F-4D97-AF65-F5344CB8AC3E}">
        <p14:creationId xmlns:p14="http://schemas.microsoft.com/office/powerpoint/2010/main" val="35901972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274638"/>
            <a:ext cx="8229600" cy="628651"/>
          </a:xfrm>
          <a:prstGeom prst="rect">
            <a:avLst/>
          </a:prstGeom>
        </p:spPr>
        <p:txBody>
          <a:bodyPr lIns="0" tIns="0" rIns="0" bIns="0">
            <a:normAutofit/>
          </a:bodyPr>
          <a:lstStyle/>
          <a:p>
            <a:pPr lvl="0">
              <a:defRPr sz="1800">
                <a:solidFill>
                  <a:srgbClr val="000000"/>
                </a:solidFill>
              </a:defRPr>
            </a:pPr>
            <a:r>
              <a:rPr sz="3200" dirty="0" err="1">
                <a:solidFill>
                  <a:srgbClr val="435562"/>
                </a:solidFill>
              </a:rPr>
              <a:t>Forventningsavklaring</a:t>
            </a:r>
            <a:endParaRPr sz="3200" dirty="0">
              <a:solidFill>
                <a:srgbClr val="435562"/>
              </a:solidFill>
            </a:endParaRPr>
          </a:p>
        </p:txBody>
      </p:sp>
      <p:sp>
        <p:nvSpPr>
          <p:cNvPr id="106" name="Shape 106"/>
          <p:cNvSpPr>
            <a:spLocks noGrp="1"/>
          </p:cNvSpPr>
          <p:nvPr>
            <p:ph type="body" idx="1"/>
          </p:nvPr>
        </p:nvSpPr>
        <p:spPr>
          <a:xfrm>
            <a:off x="457200" y="1194286"/>
            <a:ext cx="4277870" cy="4525964"/>
          </a:xfrm>
          <a:prstGeom prst="rect">
            <a:avLst/>
          </a:prstGeom>
        </p:spPr>
        <p:txBody>
          <a:bodyPr lIns="0" tIns="0" rIns="0" bIns="0">
            <a:normAutofit/>
          </a:bodyPr>
          <a:lstStyle/>
          <a:p>
            <a:pPr lvl="0">
              <a:defRPr sz="1800"/>
            </a:pPr>
            <a:r>
              <a:rPr lang="nb-NO" sz="2200" dirty="0"/>
              <a:t>Bruk tid på å avklare hvilke forventinger medlemmene har til klubben og til dere som er tillitsvalgt</a:t>
            </a:r>
          </a:p>
          <a:p>
            <a:pPr lvl="0">
              <a:defRPr sz="1800"/>
            </a:pPr>
            <a:r>
              <a:rPr lang="nb-NO" sz="2200" dirty="0"/>
              <a:t>Unngå for høye forventinger</a:t>
            </a:r>
          </a:p>
          <a:p>
            <a:pPr lvl="0">
              <a:defRPr sz="1800"/>
            </a:pPr>
            <a:r>
              <a:rPr lang="nb-NO" sz="2200" dirty="0"/>
              <a:t>Ha god kommunikasjon med medlemmene underveis</a:t>
            </a:r>
          </a:p>
        </p:txBody>
      </p:sp>
      <p:sp>
        <p:nvSpPr>
          <p:cNvPr id="107" name="Shape 107"/>
          <p:cNvSpPr>
            <a:spLocks noGrp="1"/>
          </p:cNvSpPr>
          <p:nvPr>
            <p:ph type="sldNum" sz="quarter" idx="2"/>
          </p:nvPr>
        </p:nvSpPr>
        <p:spPr>
          <a:xfrm>
            <a:off x="6745758" y="6208631"/>
            <a:ext cx="2133601" cy="22698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FFFFFF"/>
                </a:solidFill>
              </a:rPr>
              <a:t>13</a:t>
            </a:fld>
            <a:endParaRPr sz="1000">
              <a:solidFill>
                <a:srgbClr val="FFFFFF"/>
              </a:solidFill>
            </a:endParaRPr>
          </a:p>
        </p:txBody>
      </p:sp>
      <p:pic>
        <p:nvPicPr>
          <p:cNvPr id="108" name="image19.jpg"/>
          <p:cNvPicPr/>
          <p:nvPr/>
        </p:nvPicPr>
        <p:blipFill>
          <a:blip r:embed="rId3">
            <a:extLst/>
          </a:blip>
          <a:srcRect t="559" b="559"/>
          <a:stretch>
            <a:fillRect/>
          </a:stretch>
        </p:blipFill>
        <p:spPr>
          <a:xfrm>
            <a:off x="4886924" y="1207606"/>
            <a:ext cx="3812969" cy="2548166"/>
          </a:xfrm>
          <a:prstGeom prst="rect">
            <a:avLst/>
          </a:prstGeom>
          <a:ln w="12700">
            <a:miter lim="400000"/>
          </a:ln>
        </p:spPr>
      </p:pic>
    </p:spTree>
    <p:extLst>
      <p:ext uri="{BB962C8B-B14F-4D97-AF65-F5344CB8AC3E}">
        <p14:creationId xmlns:p14="http://schemas.microsoft.com/office/powerpoint/2010/main" val="30250480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457200" y="274638"/>
            <a:ext cx="8229600" cy="628651"/>
          </a:xfrm>
          <a:prstGeom prst="rect">
            <a:avLst/>
          </a:prstGeom>
        </p:spPr>
        <p:txBody>
          <a:bodyPr lIns="0" tIns="0" rIns="0" bIns="0">
            <a:normAutofit/>
          </a:bodyPr>
          <a:lstStyle/>
          <a:p>
            <a:pPr lvl="0">
              <a:defRPr sz="1800">
                <a:solidFill>
                  <a:srgbClr val="000000"/>
                </a:solidFill>
              </a:defRPr>
            </a:pPr>
            <a:r>
              <a:rPr sz="3200" dirty="0" err="1">
                <a:solidFill>
                  <a:srgbClr val="435562"/>
                </a:solidFill>
              </a:rPr>
              <a:t>Handlingsplan</a:t>
            </a:r>
            <a:endParaRPr sz="3200" dirty="0">
              <a:solidFill>
                <a:srgbClr val="435562"/>
              </a:solidFill>
            </a:endParaRPr>
          </a:p>
        </p:txBody>
      </p:sp>
      <p:sp>
        <p:nvSpPr>
          <p:cNvPr id="113" name="Shape 113"/>
          <p:cNvSpPr>
            <a:spLocks noGrp="1"/>
          </p:cNvSpPr>
          <p:nvPr>
            <p:ph type="body" idx="1"/>
          </p:nvPr>
        </p:nvSpPr>
        <p:spPr>
          <a:xfrm>
            <a:off x="457200" y="1194286"/>
            <a:ext cx="4277870" cy="4525964"/>
          </a:xfrm>
          <a:prstGeom prst="rect">
            <a:avLst/>
          </a:prstGeom>
        </p:spPr>
        <p:txBody>
          <a:bodyPr lIns="0" tIns="0" rIns="0" bIns="0">
            <a:normAutofit/>
          </a:bodyPr>
          <a:lstStyle/>
          <a:p>
            <a:pPr lvl="0">
              <a:defRPr sz="1800"/>
            </a:pPr>
            <a:r>
              <a:rPr lang="nb-NO" sz="2200" dirty="0"/>
              <a:t>Lag en handlingsplan med mål og aktiviteter for klubben som gjelder i perioden.</a:t>
            </a:r>
          </a:p>
          <a:p>
            <a:pPr lvl="0">
              <a:defRPr sz="1800"/>
            </a:pPr>
            <a:r>
              <a:rPr lang="nb-NO" sz="2200" dirty="0"/>
              <a:t>Sett opp hvem som har ansvar</a:t>
            </a:r>
          </a:p>
          <a:p>
            <a:pPr lvl="0">
              <a:defRPr sz="1800"/>
            </a:pPr>
            <a:r>
              <a:rPr lang="nb-NO" sz="2200" dirty="0"/>
              <a:t>Sett tydelige tidsfrister</a:t>
            </a:r>
          </a:p>
        </p:txBody>
      </p:sp>
      <p:sp>
        <p:nvSpPr>
          <p:cNvPr id="114" name="Shape 114"/>
          <p:cNvSpPr>
            <a:spLocks noGrp="1"/>
          </p:cNvSpPr>
          <p:nvPr>
            <p:ph type="sldNum" sz="quarter" idx="2"/>
          </p:nvPr>
        </p:nvSpPr>
        <p:spPr>
          <a:xfrm>
            <a:off x="6745758" y="6208631"/>
            <a:ext cx="2133601" cy="226986"/>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000">
                <a:solidFill>
                  <a:srgbClr val="FFFFFF"/>
                </a:solidFill>
              </a:rPr>
              <a:t>14</a:t>
            </a:fld>
            <a:endParaRPr sz="1000">
              <a:solidFill>
                <a:srgbClr val="FFFFFF"/>
              </a:solidFill>
            </a:endParaRPr>
          </a:p>
        </p:txBody>
      </p:sp>
      <p:pic>
        <p:nvPicPr>
          <p:cNvPr id="115" name="image20.jpg"/>
          <p:cNvPicPr/>
          <p:nvPr/>
        </p:nvPicPr>
        <p:blipFill>
          <a:blip r:embed="rId3">
            <a:extLst/>
          </a:blip>
          <a:srcRect t="801" b="802"/>
          <a:stretch>
            <a:fillRect/>
          </a:stretch>
        </p:blipFill>
        <p:spPr>
          <a:xfrm>
            <a:off x="5074806" y="691660"/>
            <a:ext cx="3341904" cy="5169877"/>
          </a:xfrm>
          <a:prstGeom prst="rect">
            <a:avLst/>
          </a:prstGeom>
          <a:ln w="12700">
            <a:miter lim="400000"/>
          </a:ln>
        </p:spPr>
      </p:pic>
    </p:spTree>
    <p:extLst>
      <p:ext uri="{BB962C8B-B14F-4D97-AF65-F5344CB8AC3E}">
        <p14:creationId xmlns:p14="http://schemas.microsoft.com/office/powerpoint/2010/main" val="15905594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435562"/>
                </a:solidFill>
              </a:rPr>
              <a:t>Evaluering og årsmelding</a:t>
            </a:r>
          </a:p>
        </p:txBody>
      </p:sp>
      <p:sp>
        <p:nvSpPr>
          <p:cNvPr id="3" name="Plassholder for innhold 2"/>
          <p:cNvSpPr>
            <a:spLocks noGrp="1"/>
          </p:cNvSpPr>
          <p:nvPr>
            <p:ph idx="1"/>
          </p:nvPr>
        </p:nvSpPr>
        <p:spPr/>
        <p:txBody>
          <a:bodyPr/>
          <a:lstStyle/>
          <a:p>
            <a:r>
              <a:rPr lang="nb-NO" dirty="0"/>
              <a:t>Gjør en evaluering av tiltakene som er gjennomført</a:t>
            </a:r>
          </a:p>
          <a:p>
            <a:r>
              <a:rPr lang="nb-NO" dirty="0"/>
              <a:t>Har dere nådd målene? Evt. hvorfor ikke?</a:t>
            </a:r>
          </a:p>
          <a:p>
            <a:r>
              <a:rPr lang="nb-NO" dirty="0"/>
              <a:t>Lag en skriftlig årsmelding der dere går gjennom aktivitetene som er gjort i klubben</a:t>
            </a:r>
          </a:p>
          <a:p>
            <a:r>
              <a:rPr lang="nb-NO" dirty="0"/>
              <a:t>Skriv inn de erfaringene dere har gjort og hva som kan gjøres på en annen måte</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54" b="5454"/>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15</a:t>
            </a:fld>
            <a:endParaRPr lang="nb-NO"/>
          </a:p>
        </p:txBody>
      </p:sp>
    </p:spTree>
    <p:extLst>
      <p:ext uri="{BB962C8B-B14F-4D97-AF65-F5344CB8AC3E}">
        <p14:creationId xmlns:p14="http://schemas.microsoft.com/office/powerpoint/2010/main" val="3352309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87" r="7387"/>
          <a:stretch>
            <a:fillRect/>
          </a:stretch>
        </p:blipFill>
        <p:spPr>
          <a:ln>
            <a:solidFill>
              <a:schemeClr val="bg1"/>
            </a:solidFill>
          </a:ln>
        </p:spPr>
      </p:pic>
      <p:sp>
        <p:nvSpPr>
          <p:cNvPr id="3" name="Plassholder for lysbildenummer 2"/>
          <p:cNvSpPr>
            <a:spLocks noGrp="1"/>
          </p:cNvSpPr>
          <p:nvPr>
            <p:ph type="sldNum" sz="quarter" idx="14"/>
          </p:nvPr>
        </p:nvSpPr>
        <p:spPr/>
        <p:txBody>
          <a:bodyPr/>
          <a:lstStyle/>
          <a:p>
            <a:pPr>
              <a:defRPr/>
            </a:pPr>
            <a:r>
              <a:rPr lang="nb-NO"/>
              <a:t> side </a:t>
            </a:r>
            <a:fld id="{12CB3DE0-5AC9-4CDA-92D0-0D9637D22120}" type="slidenum">
              <a:rPr lang="nb-NO" smtClean="0"/>
              <a:pPr>
                <a:defRPr/>
              </a:pPr>
              <a:t>16</a:t>
            </a:fld>
            <a:endParaRPr lang="nb-NO"/>
          </a:p>
        </p:txBody>
      </p:sp>
      <p:sp>
        <p:nvSpPr>
          <p:cNvPr id="7" name="Plassholder for tekst 6">
            <a:extLst>
              <a:ext uri="{FF2B5EF4-FFF2-40B4-BE49-F238E27FC236}">
                <a16:creationId xmlns:a16="http://schemas.microsoft.com/office/drawing/2014/main" xmlns="" id="{A2E7D6FC-9F22-6142-90E8-B2CFC60970AC}"/>
              </a:ext>
            </a:extLst>
          </p:cNvPr>
          <p:cNvSpPr txBox="1">
            <a:spLocks/>
          </p:cNvSpPr>
          <p:nvPr/>
        </p:nvSpPr>
        <p:spPr>
          <a:xfrm>
            <a:off x="457200" y="2433083"/>
            <a:ext cx="2952603" cy="467338"/>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000" dirty="0">
                <a:solidFill>
                  <a:schemeClr val="bg1"/>
                </a:solidFill>
              </a:rPr>
              <a:t>Tema 3</a:t>
            </a:r>
          </a:p>
        </p:txBody>
      </p:sp>
      <p:sp>
        <p:nvSpPr>
          <p:cNvPr id="8" name="Plassholder for tekst 7">
            <a:extLst>
              <a:ext uri="{FF2B5EF4-FFF2-40B4-BE49-F238E27FC236}">
                <a16:creationId xmlns:a16="http://schemas.microsoft.com/office/drawing/2014/main" xmlns="" id="{9FDEE81F-6C46-7B45-AD56-A9FB9F8C19F4}"/>
              </a:ext>
            </a:extLst>
          </p:cNvPr>
          <p:cNvSpPr txBox="1">
            <a:spLocks/>
          </p:cNvSpPr>
          <p:nvPr/>
        </p:nvSpPr>
        <p:spPr>
          <a:xfrm>
            <a:off x="457199" y="2930348"/>
            <a:ext cx="4031673" cy="579582"/>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600" dirty="0">
                <a:solidFill>
                  <a:schemeClr val="bg1"/>
                </a:solidFill>
              </a:rPr>
              <a:t>Økonomi</a:t>
            </a:r>
          </a:p>
        </p:txBody>
      </p:sp>
    </p:spTree>
    <p:extLst>
      <p:ext uri="{BB962C8B-B14F-4D97-AF65-F5344CB8AC3E}">
        <p14:creationId xmlns:p14="http://schemas.microsoft.com/office/powerpoint/2010/main" val="147999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Kasserer/økonomiansvarlig</a:t>
            </a:r>
          </a:p>
        </p:txBody>
      </p:sp>
      <p:sp>
        <p:nvSpPr>
          <p:cNvPr id="3" name="Plassholder for innhold 2"/>
          <p:cNvSpPr>
            <a:spLocks noGrp="1"/>
          </p:cNvSpPr>
          <p:nvPr>
            <p:ph idx="1"/>
          </p:nvPr>
        </p:nvSpPr>
        <p:spPr/>
        <p:txBody>
          <a:bodyPr/>
          <a:lstStyle/>
          <a:p>
            <a:r>
              <a:rPr lang="nb-NO" dirty="0"/>
              <a:t>Et av styremedlemmene bør ha rollen som kasserer/økonomi-ansvarlig</a:t>
            </a:r>
          </a:p>
          <a:p>
            <a:r>
              <a:rPr lang="nb-NO" dirty="0"/>
              <a:t>Hold orden på inntekter og utgifter</a:t>
            </a:r>
          </a:p>
          <a:p>
            <a:r>
              <a:rPr lang="nb-NO" dirty="0"/>
              <a:t>Styreleder bør også ha oversikt over økonomien</a:t>
            </a:r>
          </a:p>
          <a:p>
            <a:r>
              <a:rPr lang="nb-NO" dirty="0"/>
              <a:t>Hele styret bør få jevnlig informasjon om klubbens økonomi</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654" b="16654"/>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17</a:t>
            </a:fld>
            <a:endParaRPr lang="nb-NO"/>
          </a:p>
        </p:txBody>
      </p:sp>
    </p:spTree>
    <p:extLst>
      <p:ext uri="{BB962C8B-B14F-4D97-AF65-F5344CB8AC3E}">
        <p14:creationId xmlns:p14="http://schemas.microsoft.com/office/powerpoint/2010/main" val="124536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Budsjett og regnskap</a:t>
            </a:r>
          </a:p>
        </p:txBody>
      </p:sp>
      <p:sp>
        <p:nvSpPr>
          <p:cNvPr id="3" name="Plassholder for innhold 2"/>
          <p:cNvSpPr>
            <a:spLocks noGrp="1"/>
          </p:cNvSpPr>
          <p:nvPr>
            <p:ph idx="1"/>
          </p:nvPr>
        </p:nvSpPr>
        <p:spPr/>
        <p:txBody>
          <a:bodyPr/>
          <a:lstStyle/>
          <a:p>
            <a:r>
              <a:rPr lang="nb-NO" dirty="0"/>
              <a:t>Viktige verktøy</a:t>
            </a:r>
          </a:p>
          <a:p>
            <a:r>
              <a:rPr lang="nb-NO" dirty="0"/>
              <a:t>Gjør det enkelt og oversiktlig</a:t>
            </a:r>
          </a:p>
          <a:p>
            <a:r>
              <a:rPr lang="nb-NO" dirty="0"/>
              <a:t>Aktivitetsbasert budsjett</a:t>
            </a:r>
          </a:p>
          <a:p>
            <a:r>
              <a:rPr lang="nb-NO" dirty="0"/>
              <a:t>Knytt det opp til handlingsplanen</a:t>
            </a:r>
          </a:p>
          <a:p>
            <a:r>
              <a:rPr lang="nb-NO" dirty="0"/>
              <a:t>Juster underveis</a:t>
            </a:r>
          </a:p>
          <a:p>
            <a:r>
              <a:rPr lang="nb-NO" dirty="0"/>
              <a:t>Bruk regnskapsperm/-mappe</a:t>
            </a:r>
          </a:p>
          <a:p>
            <a:r>
              <a:rPr lang="nb-NO" dirty="0"/>
              <a:t>Bilag og kvitteringer</a:t>
            </a:r>
          </a:p>
          <a:p>
            <a:r>
              <a:rPr lang="nb-NO" dirty="0"/>
              <a:t>Regnskap legges fram for årsmøtet</a:t>
            </a:r>
          </a:p>
          <a:p>
            <a:r>
              <a:rPr lang="nb-NO" dirty="0"/>
              <a:t>Ta vare på alt i minst to år</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59" r="1259"/>
          <a:stretch>
            <a:fillRect/>
          </a:stretch>
        </p:blipFill>
        <p:spPr>
          <a:ln>
            <a:solidFill>
              <a:schemeClr val="bg1">
                <a:lumMod val="75000"/>
              </a:schemeClr>
            </a:solidFill>
          </a:ln>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18</a:t>
            </a:fld>
            <a:endParaRPr lang="nb-NO"/>
          </a:p>
        </p:txBody>
      </p:sp>
    </p:spTree>
    <p:extLst>
      <p:ext uri="{BB962C8B-B14F-4D97-AF65-F5344CB8AC3E}">
        <p14:creationId xmlns:p14="http://schemas.microsoft.com/office/powerpoint/2010/main" val="3014999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Klubbkasse</a:t>
            </a:r>
          </a:p>
        </p:txBody>
      </p:sp>
      <p:sp>
        <p:nvSpPr>
          <p:cNvPr id="3" name="Plassholder for innhold 2"/>
          <p:cNvSpPr>
            <a:spLocks noGrp="1"/>
          </p:cNvSpPr>
          <p:nvPr>
            <p:ph idx="1"/>
          </p:nvPr>
        </p:nvSpPr>
        <p:spPr/>
        <p:txBody>
          <a:bodyPr/>
          <a:lstStyle/>
          <a:p>
            <a:r>
              <a:rPr lang="nb-NO" dirty="0"/>
              <a:t>Trenger dere kontanter?</a:t>
            </a:r>
          </a:p>
          <a:p>
            <a:r>
              <a:rPr lang="nb-NO" dirty="0"/>
              <a:t>Gode rutiner</a:t>
            </a:r>
          </a:p>
          <a:p>
            <a:r>
              <a:rPr lang="nb-NO" dirty="0"/>
              <a:t>Kun økonomiansvarlig har tilgang</a:t>
            </a:r>
          </a:p>
          <a:p>
            <a:r>
              <a:rPr lang="nb-NO" dirty="0"/>
              <a:t>Kassadagbok</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49" r="349"/>
          <a:stretch>
            <a:fillRect/>
          </a:stretch>
        </p:blipFill>
        <p:spPr>
          <a:ln>
            <a:solidFill>
              <a:schemeClr val="bg1">
                <a:lumMod val="75000"/>
              </a:schemeClr>
            </a:solidFill>
          </a:ln>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19</a:t>
            </a:fld>
            <a:endParaRPr lang="nb-NO"/>
          </a:p>
        </p:txBody>
      </p:sp>
    </p:spTree>
    <p:extLst>
      <p:ext uri="{BB962C8B-B14F-4D97-AF65-F5344CB8AC3E}">
        <p14:creationId xmlns:p14="http://schemas.microsoft.com/office/powerpoint/2010/main" val="223110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 r="45"/>
          <a:stretch>
            <a:fillRect/>
          </a:stretch>
        </p:blipFill>
        <p:spPr>
          <a:ln>
            <a:solidFill>
              <a:schemeClr val="bg1"/>
            </a:solidFill>
          </a:ln>
        </p:spPr>
      </p:pic>
      <p:sp>
        <p:nvSpPr>
          <p:cNvPr id="3" name="Plassholder for lysbildenummer 2"/>
          <p:cNvSpPr>
            <a:spLocks noGrp="1"/>
          </p:cNvSpPr>
          <p:nvPr>
            <p:ph type="sldNum" sz="quarter" idx="14"/>
          </p:nvPr>
        </p:nvSpPr>
        <p:spPr/>
        <p:txBody>
          <a:bodyPr/>
          <a:lstStyle/>
          <a:p>
            <a:pPr>
              <a:defRPr/>
            </a:pPr>
            <a:r>
              <a:rPr lang="nb-NO"/>
              <a:t> side </a:t>
            </a:r>
            <a:fld id="{12CB3DE0-5AC9-4CDA-92D0-0D9637D22120}" type="slidenum">
              <a:rPr lang="nb-NO" smtClean="0"/>
              <a:pPr>
                <a:defRPr/>
              </a:pPr>
              <a:t>2</a:t>
            </a:fld>
            <a:endParaRPr lang="nb-NO"/>
          </a:p>
        </p:txBody>
      </p:sp>
      <p:sp>
        <p:nvSpPr>
          <p:cNvPr id="7" name="Plassholder for tekst 6">
            <a:extLst>
              <a:ext uri="{FF2B5EF4-FFF2-40B4-BE49-F238E27FC236}">
                <a16:creationId xmlns:a16="http://schemas.microsoft.com/office/drawing/2014/main" xmlns="" id="{D7202671-D183-0945-A111-3E41D33F9846}"/>
              </a:ext>
            </a:extLst>
          </p:cNvPr>
          <p:cNvSpPr txBox="1">
            <a:spLocks/>
          </p:cNvSpPr>
          <p:nvPr/>
        </p:nvSpPr>
        <p:spPr>
          <a:xfrm>
            <a:off x="457200" y="2433083"/>
            <a:ext cx="2952603" cy="467338"/>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000" dirty="0">
                <a:solidFill>
                  <a:schemeClr val="bg1"/>
                </a:solidFill>
              </a:rPr>
              <a:t>Tema 1</a:t>
            </a:r>
          </a:p>
        </p:txBody>
      </p:sp>
      <p:sp>
        <p:nvSpPr>
          <p:cNvPr id="8" name="Plassholder for tekst 7">
            <a:extLst>
              <a:ext uri="{FF2B5EF4-FFF2-40B4-BE49-F238E27FC236}">
                <a16:creationId xmlns:a16="http://schemas.microsoft.com/office/drawing/2014/main" xmlns="" id="{77DD462B-888E-6F44-AD3C-4D2B86E832CE}"/>
              </a:ext>
            </a:extLst>
          </p:cNvPr>
          <p:cNvSpPr txBox="1">
            <a:spLocks/>
          </p:cNvSpPr>
          <p:nvPr/>
        </p:nvSpPr>
        <p:spPr>
          <a:xfrm>
            <a:off x="457199" y="2930348"/>
            <a:ext cx="4031673" cy="579582"/>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600" dirty="0">
                <a:solidFill>
                  <a:schemeClr val="bg1"/>
                </a:solidFill>
              </a:rPr>
              <a:t>Rolleavklaring</a:t>
            </a:r>
          </a:p>
        </p:txBody>
      </p:sp>
    </p:spTree>
    <p:extLst>
      <p:ext uri="{BB962C8B-B14F-4D97-AF65-F5344CB8AC3E}">
        <p14:creationId xmlns:p14="http://schemas.microsoft.com/office/powerpoint/2010/main" val="176123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Foreningskonto</a:t>
            </a:r>
          </a:p>
        </p:txBody>
      </p:sp>
      <p:sp>
        <p:nvSpPr>
          <p:cNvPr id="3" name="Plassholder for innhold 2"/>
          <p:cNvSpPr>
            <a:spLocks noGrp="1"/>
          </p:cNvSpPr>
          <p:nvPr>
            <p:ph idx="1"/>
          </p:nvPr>
        </p:nvSpPr>
        <p:spPr/>
        <p:txBody>
          <a:bodyPr/>
          <a:lstStyle/>
          <a:p>
            <a:r>
              <a:rPr lang="nb-NO" dirty="0"/>
              <a:t>Nettbank er en god løsning</a:t>
            </a:r>
          </a:p>
          <a:p>
            <a:r>
              <a:rPr lang="nb-NO" dirty="0"/>
              <a:t>Små klubber: Økonomiansvarlige oppretter egen konto for klubben i sin private nettbank</a:t>
            </a:r>
          </a:p>
          <a:p>
            <a:r>
              <a:rPr lang="nb-NO" dirty="0"/>
              <a:t>Større klubber: Klubben har en egen konto og tydelige regler for hvem som har disposisjonsrett</a:t>
            </a:r>
          </a:p>
          <a:p>
            <a:r>
              <a:rPr lang="nb-NO" dirty="0"/>
              <a:t>Parat kan bestille foreningskonto til klubben via sin bankforbindelse</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2" r="172"/>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20</a:t>
            </a:fld>
            <a:endParaRPr lang="nb-NO"/>
          </a:p>
        </p:txBody>
      </p:sp>
    </p:spTree>
    <p:extLst>
      <p:ext uri="{BB962C8B-B14F-4D97-AF65-F5344CB8AC3E}">
        <p14:creationId xmlns:p14="http://schemas.microsoft.com/office/powerpoint/2010/main" val="157946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Fullmaktskjema</a:t>
            </a:r>
            <a:endParaRPr lang="nb-NO" dirty="0"/>
          </a:p>
        </p:txBody>
      </p:sp>
      <p:sp>
        <p:nvSpPr>
          <p:cNvPr id="3" name="Plassholder for innhold 2"/>
          <p:cNvSpPr>
            <a:spLocks noGrp="1"/>
          </p:cNvSpPr>
          <p:nvPr>
            <p:ph idx="1"/>
          </p:nvPr>
        </p:nvSpPr>
        <p:spPr/>
        <p:txBody>
          <a:bodyPr/>
          <a:lstStyle/>
          <a:p>
            <a:r>
              <a:rPr lang="nb-NO" dirty="0"/>
              <a:t>Prokura </a:t>
            </a:r>
          </a:p>
          <a:p>
            <a:r>
              <a:rPr lang="nb-NO" dirty="0"/>
              <a:t>Vedtekter</a:t>
            </a:r>
          </a:p>
          <a:p>
            <a:r>
              <a:rPr lang="nb-NO" dirty="0"/>
              <a:t>Styrevedtak om fullmakt</a:t>
            </a:r>
          </a:p>
          <a:p>
            <a:r>
              <a:rPr lang="nb-NO" dirty="0"/>
              <a:t>Protokoll</a:t>
            </a:r>
          </a:p>
          <a:p>
            <a:r>
              <a:rPr lang="nb-NO" dirty="0"/>
              <a:t>Avklares med bank</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3" b="363"/>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21</a:t>
            </a:fld>
            <a:endParaRPr lang="nb-NO"/>
          </a:p>
        </p:txBody>
      </p:sp>
    </p:spTree>
    <p:extLst>
      <p:ext uri="{BB962C8B-B14F-4D97-AF65-F5344CB8AC3E}">
        <p14:creationId xmlns:p14="http://schemas.microsoft.com/office/powerpoint/2010/main" val="172570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Driftstilskudd</a:t>
            </a:r>
          </a:p>
        </p:txBody>
      </p:sp>
      <p:sp>
        <p:nvSpPr>
          <p:cNvPr id="3" name="Plassholder for innhold 2"/>
          <p:cNvSpPr>
            <a:spLocks noGrp="1"/>
          </p:cNvSpPr>
          <p:nvPr>
            <p:ph idx="1"/>
          </p:nvPr>
        </p:nvSpPr>
        <p:spPr/>
        <p:txBody>
          <a:bodyPr/>
          <a:lstStyle/>
          <a:p>
            <a:r>
              <a:rPr lang="nb-NO" dirty="0"/>
              <a:t>Midler til å skape aktivitet, samhold og hygge i klubben</a:t>
            </a:r>
          </a:p>
          <a:p>
            <a:r>
              <a:rPr lang="nb-NO" dirty="0"/>
              <a:t>Må ha minimum 5 medlemmer</a:t>
            </a:r>
          </a:p>
          <a:p>
            <a:r>
              <a:rPr lang="nb-NO" dirty="0"/>
              <a:t>Beregnes ut fra medlemstall pr. 01.01.</a:t>
            </a:r>
          </a:p>
          <a:p>
            <a:r>
              <a:rPr lang="nb-NO" dirty="0"/>
              <a:t>300,- (269,-) pr. medlem i 2018</a:t>
            </a:r>
          </a:p>
          <a:p>
            <a:r>
              <a:rPr lang="nb-NO" dirty="0"/>
              <a:t>Søknadsfrist 1. mars</a:t>
            </a:r>
          </a:p>
          <a:p>
            <a:r>
              <a:rPr lang="nb-NO" dirty="0"/>
              <a:t>Utbetaling en gang i året. Normalt i april.</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4" r="164"/>
          <a:stretch>
            <a:fillRect/>
          </a:stretch>
        </p:blipFill>
        <p:spPr>
          <a:ln>
            <a:solidFill>
              <a:schemeClr val="bg1">
                <a:lumMod val="75000"/>
              </a:schemeClr>
            </a:solidFill>
          </a:ln>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22</a:t>
            </a:fld>
            <a:endParaRPr lang="nb-NO"/>
          </a:p>
        </p:txBody>
      </p:sp>
    </p:spTree>
    <p:extLst>
      <p:ext uri="{BB962C8B-B14F-4D97-AF65-F5344CB8AC3E}">
        <p14:creationId xmlns:p14="http://schemas.microsoft.com/office/powerpoint/2010/main" val="410696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Opplæringsmidler</a:t>
            </a:r>
          </a:p>
        </p:txBody>
      </p:sp>
      <p:sp>
        <p:nvSpPr>
          <p:cNvPr id="3" name="Plassholder for innhold 2"/>
          <p:cNvSpPr>
            <a:spLocks noGrp="1"/>
          </p:cNvSpPr>
          <p:nvPr>
            <p:ph idx="1"/>
          </p:nvPr>
        </p:nvSpPr>
        <p:spPr/>
        <p:txBody>
          <a:bodyPr/>
          <a:lstStyle/>
          <a:p>
            <a:r>
              <a:rPr lang="nb-NO" dirty="0"/>
              <a:t>Søknadsfrist 1. mars</a:t>
            </a:r>
          </a:p>
          <a:p>
            <a:r>
              <a:rPr lang="nb-NO" dirty="0"/>
              <a:t>Eget søknadsskjema</a:t>
            </a:r>
          </a:p>
          <a:p>
            <a:r>
              <a:rPr lang="nb-NO" dirty="0"/>
              <a:t>Målgruppe: Tillitsvalgte</a:t>
            </a:r>
          </a:p>
          <a:p>
            <a:r>
              <a:rPr lang="nb-NO" dirty="0"/>
              <a:t>Kriterier som vektlegges:</a:t>
            </a:r>
          </a:p>
          <a:p>
            <a:pPr lvl="1"/>
            <a:r>
              <a:rPr lang="nb-NO" dirty="0"/>
              <a:t>Faglig program</a:t>
            </a:r>
          </a:p>
          <a:p>
            <a:pPr lvl="1"/>
            <a:r>
              <a:rPr lang="nb-NO" dirty="0"/>
              <a:t>Målgruppe</a:t>
            </a:r>
          </a:p>
          <a:p>
            <a:pPr lvl="1"/>
            <a:r>
              <a:rPr lang="nb-NO" dirty="0"/>
              <a:t>At arrangementet er kostnadseffektivt</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17" b="8817"/>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23</a:t>
            </a:fld>
            <a:endParaRPr lang="nb-NO"/>
          </a:p>
        </p:txBody>
      </p:sp>
    </p:spTree>
    <p:extLst>
      <p:ext uri="{BB962C8B-B14F-4D97-AF65-F5344CB8AC3E}">
        <p14:creationId xmlns:p14="http://schemas.microsoft.com/office/powerpoint/2010/main" val="47190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Kost/nytte</a:t>
            </a:r>
          </a:p>
        </p:txBody>
      </p:sp>
      <p:sp>
        <p:nvSpPr>
          <p:cNvPr id="3" name="Plassholder for innhold 2"/>
          <p:cNvSpPr>
            <a:spLocks noGrp="1"/>
          </p:cNvSpPr>
          <p:nvPr>
            <p:ph idx="1"/>
          </p:nvPr>
        </p:nvSpPr>
        <p:spPr/>
        <p:txBody>
          <a:bodyPr/>
          <a:lstStyle/>
          <a:p>
            <a:r>
              <a:rPr lang="nb-NO" dirty="0"/>
              <a:t>Vær smart når dere velger hva dere bruker pengene på</a:t>
            </a:r>
          </a:p>
          <a:p>
            <a:r>
              <a:rPr lang="nb-NO" dirty="0"/>
              <a:t>Husk at det er medlemmenes penger</a:t>
            </a:r>
          </a:p>
          <a:p>
            <a:r>
              <a:rPr lang="nb-NO" dirty="0"/>
              <a:t>Flest mulig bør få glede av pengene og de må brukes fornuftig</a:t>
            </a:r>
          </a:p>
          <a:p>
            <a:r>
              <a:rPr lang="nb-NO" dirty="0"/>
              <a:t>Hver krone må bidra til å nå de felles målene for klubben</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4" r="294"/>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24</a:t>
            </a:fld>
            <a:endParaRPr lang="nb-NO"/>
          </a:p>
        </p:txBody>
      </p:sp>
    </p:spTree>
    <p:extLst>
      <p:ext uri="{BB962C8B-B14F-4D97-AF65-F5344CB8AC3E}">
        <p14:creationId xmlns:p14="http://schemas.microsoft.com/office/powerpoint/2010/main" val="406669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8" b="108"/>
          <a:stretch>
            <a:fillRect/>
          </a:stretch>
        </p:blipFill>
        <p:spPr>
          <a:ln>
            <a:solidFill>
              <a:schemeClr val="bg1"/>
            </a:solidFill>
          </a:ln>
        </p:spPr>
      </p:pic>
      <p:sp>
        <p:nvSpPr>
          <p:cNvPr id="3" name="Plassholder for lysbildenummer 2"/>
          <p:cNvSpPr>
            <a:spLocks noGrp="1"/>
          </p:cNvSpPr>
          <p:nvPr>
            <p:ph type="sldNum" sz="quarter" idx="14"/>
          </p:nvPr>
        </p:nvSpPr>
        <p:spPr/>
        <p:txBody>
          <a:bodyPr/>
          <a:lstStyle/>
          <a:p>
            <a:pPr>
              <a:defRPr/>
            </a:pPr>
            <a:r>
              <a:rPr lang="nb-NO"/>
              <a:t> side </a:t>
            </a:r>
            <a:fld id="{12CB3DE0-5AC9-4CDA-92D0-0D9637D22120}" type="slidenum">
              <a:rPr lang="nb-NO" smtClean="0"/>
              <a:pPr>
                <a:defRPr/>
              </a:pPr>
              <a:t>25</a:t>
            </a:fld>
            <a:endParaRPr lang="nb-NO"/>
          </a:p>
        </p:txBody>
      </p:sp>
      <p:sp>
        <p:nvSpPr>
          <p:cNvPr id="7" name="Plassholder for tekst 6">
            <a:extLst>
              <a:ext uri="{FF2B5EF4-FFF2-40B4-BE49-F238E27FC236}">
                <a16:creationId xmlns:a16="http://schemas.microsoft.com/office/drawing/2014/main" xmlns="" id="{F292EDFF-D834-D048-A873-C3A970E6D0D1}"/>
              </a:ext>
            </a:extLst>
          </p:cNvPr>
          <p:cNvSpPr txBox="1">
            <a:spLocks/>
          </p:cNvSpPr>
          <p:nvPr/>
        </p:nvSpPr>
        <p:spPr>
          <a:xfrm>
            <a:off x="457200" y="2433083"/>
            <a:ext cx="2952603" cy="467338"/>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000" dirty="0">
                <a:solidFill>
                  <a:schemeClr val="bg1"/>
                </a:solidFill>
              </a:rPr>
              <a:t>Tema 4</a:t>
            </a:r>
          </a:p>
        </p:txBody>
      </p:sp>
      <p:sp>
        <p:nvSpPr>
          <p:cNvPr id="8" name="Plassholder for tekst 7">
            <a:extLst>
              <a:ext uri="{FF2B5EF4-FFF2-40B4-BE49-F238E27FC236}">
                <a16:creationId xmlns:a16="http://schemas.microsoft.com/office/drawing/2014/main" xmlns="" id="{CC8B63D9-F8E2-4A4F-B7E6-00BE32182DF5}"/>
              </a:ext>
            </a:extLst>
          </p:cNvPr>
          <p:cNvSpPr txBox="1">
            <a:spLocks/>
          </p:cNvSpPr>
          <p:nvPr/>
        </p:nvSpPr>
        <p:spPr>
          <a:xfrm>
            <a:off x="457199" y="2930348"/>
            <a:ext cx="4031673" cy="579582"/>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600" dirty="0">
                <a:solidFill>
                  <a:schemeClr val="bg1"/>
                </a:solidFill>
              </a:rPr>
              <a:t>Møteteknikk</a:t>
            </a:r>
          </a:p>
        </p:txBody>
      </p:sp>
    </p:spTree>
    <p:extLst>
      <p:ext uri="{BB962C8B-B14F-4D97-AF65-F5344CB8AC3E}">
        <p14:creationId xmlns:p14="http://schemas.microsoft.com/office/powerpoint/2010/main" val="207622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Møter </a:t>
            </a:r>
            <a:r>
              <a:rPr lang="nb-NO" sz="2800" dirty="0"/>
              <a:t>møter</a:t>
            </a:r>
            <a:r>
              <a:rPr lang="nb-NO" dirty="0"/>
              <a:t> </a:t>
            </a:r>
            <a:r>
              <a:rPr lang="nb-NO" sz="2400" dirty="0"/>
              <a:t>møter</a:t>
            </a:r>
            <a:r>
              <a:rPr lang="nb-NO" dirty="0"/>
              <a:t> </a:t>
            </a:r>
            <a:r>
              <a:rPr lang="nb-NO" sz="2000" dirty="0"/>
              <a:t>møter </a:t>
            </a:r>
            <a:r>
              <a:rPr lang="nb-NO" sz="1600" dirty="0"/>
              <a:t>møter</a:t>
            </a:r>
            <a:endParaRPr lang="nb-NO" dirty="0"/>
          </a:p>
        </p:txBody>
      </p:sp>
      <p:sp>
        <p:nvSpPr>
          <p:cNvPr id="3" name="Plassholder for innhold 2"/>
          <p:cNvSpPr>
            <a:spLocks noGrp="1"/>
          </p:cNvSpPr>
          <p:nvPr>
            <p:ph idx="1"/>
          </p:nvPr>
        </p:nvSpPr>
        <p:spPr/>
        <p:txBody>
          <a:bodyPr/>
          <a:lstStyle/>
          <a:p>
            <a:r>
              <a:rPr lang="nb-NO" dirty="0"/>
              <a:t>Møteforberedelse</a:t>
            </a:r>
          </a:p>
          <a:p>
            <a:r>
              <a:rPr lang="nb-NO" dirty="0"/>
              <a:t>Møteledelse</a:t>
            </a:r>
          </a:p>
          <a:p>
            <a:r>
              <a:rPr lang="nb-NO" dirty="0"/>
              <a:t>Møtedeltakere</a:t>
            </a:r>
          </a:p>
          <a:p>
            <a:r>
              <a:rPr lang="nb-NO" dirty="0"/>
              <a:t>Etter møte</a:t>
            </a:r>
          </a:p>
        </p:txBody>
      </p:sp>
      <p:pic>
        <p:nvPicPr>
          <p:cNvPr id="6" name="Plassholder for bilde 5" descr="Pictures_-_School_-_Board_Meeting_4.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4" r="134"/>
          <a:stretch>
            <a:fillRect/>
          </a:stretch>
        </p:blipFill>
        <p:spPr/>
      </p:pic>
      <p:sp>
        <p:nvSpPr>
          <p:cNvPr id="5" name="Plassholder for lysbildenummer 4"/>
          <p:cNvSpPr>
            <a:spLocks noGrp="1"/>
          </p:cNvSpPr>
          <p:nvPr>
            <p:ph type="sldNum" sz="quarter" idx="4294967295"/>
          </p:nvPr>
        </p:nvSpPr>
        <p:spPr>
          <a:xfrm>
            <a:off x="6745758" y="6322124"/>
            <a:ext cx="2133600" cy="239928"/>
          </a:xfrm>
          <a:prstGeom prst="rect">
            <a:avLst/>
          </a:prstGeom>
        </p:spPr>
        <p:txBody>
          <a:bodyPr/>
          <a:lstStyle/>
          <a:p>
            <a:r>
              <a:rPr lang="nb-NO" dirty="0"/>
              <a:t> side </a:t>
            </a:r>
            <a:fld id="{ED770888-5CD5-754C-8CE0-01FF37B2D518}" type="slidenum">
              <a:rPr lang="nb-NO" smtClean="0"/>
              <a:pPr/>
              <a:t>26</a:t>
            </a:fld>
            <a:endParaRPr lang="nb-NO" dirty="0"/>
          </a:p>
        </p:txBody>
      </p:sp>
    </p:spTree>
    <p:extLst>
      <p:ext uri="{BB962C8B-B14F-4D97-AF65-F5344CB8AC3E}">
        <p14:creationId xmlns:p14="http://schemas.microsoft.com/office/powerpoint/2010/main" val="3699554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Forberedelser</a:t>
            </a:r>
          </a:p>
        </p:txBody>
      </p:sp>
      <p:sp>
        <p:nvSpPr>
          <p:cNvPr id="3" name="Plassholder for innhold 2"/>
          <p:cNvSpPr>
            <a:spLocks noGrp="1"/>
          </p:cNvSpPr>
          <p:nvPr>
            <p:ph idx="1"/>
          </p:nvPr>
        </p:nvSpPr>
        <p:spPr>
          <a:xfrm>
            <a:off x="457200" y="1194286"/>
            <a:ext cx="8124092" cy="4525963"/>
          </a:xfrm>
        </p:spPr>
        <p:txBody>
          <a:bodyPr/>
          <a:lstStyle/>
          <a:p>
            <a:r>
              <a:rPr lang="nb-NO" dirty="0"/>
              <a:t>Sende ut saksliste og sakspapirer  i god tid, minimum en uke før møtet</a:t>
            </a:r>
          </a:p>
          <a:p>
            <a:r>
              <a:rPr lang="nb-NO" dirty="0"/>
              <a:t>Bestille møterom i god tid</a:t>
            </a:r>
          </a:p>
          <a:p>
            <a:r>
              <a:rPr lang="nb-NO" dirty="0"/>
              <a:t>Tidspunkt for møte, dersom man tenker å gjennomføre møte i arbeidstiden </a:t>
            </a:r>
            <a:r>
              <a:rPr lang="nb-NO" b="1" dirty="0"/>
              <a:t>må </a:t>
            </a:r>
            <a:r>
              <a:rPr lang="nb-NO" dirty="0"/>
              <a:t>dette avklares med arbeidsgiver på forhånd</a:t>
            </a:r>
          </a:p>
          <a:p>
            <a:r>
              <a:rPr lang="nb-NO" dirty="0"/>
              <a:t>Vær ute i god tid, sjekk at alt du trenger i møte er på plass og fungerer (pc, prosjektor, </a:t>
            </a:r>
            <a:r>
              <a:rPr lang="nb-NO" dirty="0" err="1"/>
              <a:t>etc</a:t>
            </a:r>
            <a:r>
              <a:rPr lang="nb-NO" dirty="0"/>
              <a:t>)</a:t>
            </a:r>
          </a:p>
          <a:p>
            <a:r>
              <a:rPr lang="nb-NO" dirty="0"/>
              <a:t>Alle møtedeltakere skal lese sakspapirene på forhånd og stille forberedt! </a:t>
            </a:r>
          </a:p>
          <a:p>
            <a:endParaRPr lang="nb-NO" dirty="0"/>
          </a:p>
          <a:p>
            <a:endParaRPr lang="nb-NO" dirty="0"/>
          </a:p>
          <a:p>
            <a:endParaRPr lang="nb-NO" dirty="0"/>
          </a:p>
        </p:txBody>
      </p:sp>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27</a:t>
            </a:fld>
            <a:endParaRPr lang="nb-NO"/>
          </a:p>
        </p:txBody>
      </p:sp>
    </p:spTree>
    <p:extLst>
      <p:ext uri="{BB962C8B-B14F-4D97-AF65-F5344CB8AC3E}">
        <p14:creationId xmlns:p14="http://schemas.microsoft.com/office/powerpoint/2010/main" val="8121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Møteledelse</a:t>
            </a:r>
          </a:p>
        </p:txBody>
      </p:sp>
      <p:sp>
        <p:nvSpPr>
          <p:cNvPr id="3" name="Plassholder for innhold 2"/>
          <p:cNvSpPr>
            <a:spLocks noGrp="1"/>
          </p:cNvSpPr>
          <p:nvPr>
            <p:ph idx="1"/>
          </p:nvPr>
        </p:nvSpPr>
        <p:spPr>
          <a:xfrm>
            <a:off x="457199" y="1194286"/>
            <a:ext cx="8065477" cy="4525963"/>
          </a:xfrm>
        </p:spPr>
        <p:txBody>
          <a:bodyPr/>
          <a:lstStyle/>
          <a:p>
            <a:r>
              <a:rPr lang="nb-NO" dirty="0"/>
              <a:t>Lederen styrer møtene, og bestemmer hvem som har ordet og hvor lenge de kan snakke</a:t>
            </a:r>
          </a:p>
          <a:p>
            <a:r>
              <a:rPr lang="nb-NO" dirty="0"/>
              <a:t>Når noen vil ha ordet viser de det med tegn til lederen</a:t>
            </a:r>
          </a:p>
          <a:p>
            <a:r>
              <a:rPr lang="nb-NO" dirty="0"/>
              <a:t>Det er god møteskikk å gi beskjed i starten av møtet om man har noe som ønskes tatt opp under "eventuelt"</a:t>
            </a:r>
          </a:p>
          <a:p>
            <a:r>
              <a:rPr lang="nb-NO" dirty="0"/>
              <a:t>Viktigst av alt: Ta hensyn, bidra konstruktivt og vis respekt</a:t>
            </a:r>
          </a:p>
          <a:p>
            <a:endParaRPr lang="nb-NO" dirty="0"/>
          </a:p>
        </p:txBody>
      </p:sp>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28</a:t>
            </a:fld>
            <a:endParaRPr lang="nb-NO"/>
          </a:p>
        </p:txBody>
      </p:sp>
    </p:spTree>
    <p:extLst>
      <p:ext uri="{BB962C8B-B14F-4D97-AF65-F5344CB8AC3E}">
        <p14:creationId xmlns:p14="http://schemas.microsoft.com/office/powerpoint/2010/main" val="2473776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Møteplageren</a:t>
            </a:r>
          </a:p>
        </p:txBody>
      </p:sp>
      <p:sp>
        <p:nvSpPr>
          <p:cNvPr id="4" name="Plassholder for lysbildenummer 3"/>
          <p:cNvSpPr>
            <a:spLocks noGrp="1"/>
          </p:cNvSpPr>
          <p:nvPr>
            <p:ph type="sldNum" sz="quarter" idx="13"/>
          </p:nvPr>
        </p:nvSpPr>
        <p:spPr/>
        <p:txBody>
          <a:bodyPr/>
          <a:lstStyle/>
          <a:p>
            <a:pPr>
              <a:defRPr/>
            </a:pPr>
            <a:r>
              <a:rPr lang="nb-NO"/>
              <a:t> side </a:t>
            </a:r>
            <a:fld id="{5B3C6E86-5E15-4404-B8DB-476FC91C5724}" type="slidenum">
              <a:rPr lang="nb-NO" smtClean="0"/>
              <a:pPr>
                <a:defRPr/>
              </a:pPr>
              <a:t>29</a:t>
            </a:fld>
            <a:endParaRPr lang="nb-NO"/>
          </a:p>
        </p:txBody>
      </p:sp>
      <p:pic>
        <p:nvPicPr>
          <p:cNvPr id="7" name="Plassholder for bilde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387" r="6387"/>
          <a:stretch>
            <a:fillRect/>
          </a:stretch>
        </p:blipFill>
        <p:spPr/>
      </p:pic>
    </p:spTree>
    <p:extLst>
      <p:ext uri="{BB962C8B-B14F-4D97-AF65-F5344CB8AC3E}">
        <p14:creationId xmlns:p14="http://schemas.microsoft.com/office/powerpoint/2010/main" val="403720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Hvilke verv trenger vi i styret</a:t>
            </a:r>
          </a:p>
        </p:txBody>
      </p:sp>
      <p:sp>
        <p:nvSpPr>
          <p:cNvPr id="3" name="Plassholder for innhold 2"/>
          <p:cNvSpPr>
            <a:spLocks noGrp="1"/>
          </p:cNvSpPr>
          <p:nvPr>
            <p:ph idx="1"/>
          </p:nvPr>
        </p:nvSpPr>
        <p:spPr>
          <a:xfrm>
            <a:off x="457200" y="1194286"/>
            <a:ext cx="8147538" cy="4525963"/>
          </a:xfrm>
        </p:spPr>
        <p:txBody>
          <a:bodyPr/>
          <a:lstStyle/>
          <a:p>
            <a:r>
              <a:rPr lang="nb-NO" dirty="0"/>
              <a:t>Kommer an på hvor stor klubben er</a:t>
            </a:r>
          </a:p>
          <a:p>
            <a:r>
              <a:rPr lang="nb-NO" dirty="0"/>
              <a:t>Klubben må selv vurdere hvilke verv som er nødvendig i styret, defineres i de lokale vedtektene</a:t>
            </a:r>
          </a:p>
          <a:p>
            <a:r>
              <a:rPr lang="nb-NO" dirty="0"/>
              <a:t>Bør minimum ha tre medlemmer</a:t>
            </a:r>
          </a:p>
          <a:p>
            <a:r>
              <a:rPr lang="nb-NO" dirty="0"/>
              <a:t>Fem medlemmer er vanlig, med to varamedlemmer</a:t>
            </a:r>
          </a:p>
          <a:p>
            <a:endParaRPr lang="nb-NO" dirty="0"/>
          </a:p>
        </p:txBody>
      </p:sp>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3</a:t>
            </a:fld>
            <a:endParaRPr lang="nb-NO"/>
          </a:p>
        </p:txBody>
      </p:sp>
    </p:spTree>
    <p:extLst>
      <p:ext uri="{BB962C8B-B14F-4D97-AF65-F5344CB8AC3E}">
        <p14:creationId xmlns:p14="http://schemas.microsoft.com/office/powerpoint/2010/main" val="1338404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Spørsmålsstilleren</a:t>
            </a:r>
          </a:p>
        </p:txBody>
      </p:sp>
      <p:sp>
        <p:nvSpPr>
          <p:cNvPr id="3" name="Plassholder for innhold 2"/>
          <p:cNvSpPr>
            <a:spLocks noGrp="1"/>
          </p:cNvSpPr>
          <p:nvPr>
            <p:ph idx="1"/>
          </p:nvPr>
        </p:nvSpPr>
        <p:spPr/>
        <p:txBody>
          <a:bodyPr/>
          <a:lstStyle/>
          <a:p>
            <a:r>
              <a:rPr lang="nb-NO" sz="2000" dirty="0"/>
              <a:t>Noen spør for å vise hvor flinke de selv er. La dem gjerne sole seg litt, </a:t>
            </a:r>
            <a:r>
              <a:rPr lang="nb-NO" sz="2000" dirty="0" err="1"/>
              <a:t>f.eks</a:t>
            </a:r>
            <a:r>
              <a:rPr lang="nb-NO" sz="2000" dirty="0"/>
              <a:t> ved å be dem komme med et eksempel, men behold kontrollen over møtet</a:t>
            </a:r>
          </a:p>
          <a:p>
            <a:r>
              <a:rPr lang="nb-NO" sz="2000" dirty="0"/>
              <a:t>Spørsmålsstillere kan være gode "temperaturfølere". Ikke avvis vedkommende før du har forstått grunnlaget.</a:t>
            </a:r>
          </a:p>
          <a:p>
            <a:r>
              <a:rPr lang="nb-NO" sz="2000" dirty="0"/>
              <a:t>Kan du ikke svare, så være ærlig. Spør om andre av møtedeltakere vet svaret. Undersøk evt. saken og gi beskjed senere</a:t>
            </a:r>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9" r="89"/>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30</a:t>
            </a:fld>
            <a:endParaRPr lang="nb-NO"/>
          </a:p>
        </p:txBody>
      </p:sp>
    </p:spTree>
    <p:extLst>
      <p:ext uri="{BB962C8B-B14F-4D97-AF65-F5344CB8AC3E}">
        <p14:creationId xmlns:p14="http://schemas.microsoft.com/office/powerpoint/2010/main" val="657694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Kritikeren</a:t>
            </a:r>
          </a:p>
        </p:txBody>
      </p:sp>
      <p:sp>
        <p:nvSpPr>
          <p:cNvPr id="3" name="Plassholder for innhold 2"/>
          <p:cNvSpPr>
            <a:spLocks noGrp="1"/>
          </p:cNvSpPr>
          <p:nvPr>
            <p:ph idx="1"/>
          </p:nvPr>
        </p:nvSpPr>
        <p:spPr>
          <a:xfrm>
            <a:off x="457200" y="1194286"/>
            <a:ext cx="4277870" cy="5127139"/>
          </a:xfrm>
        </p:spPr>
        <p:txBody>
          <a:bodyPr/>
          <a:lstStyle/>
          <a:p>
            <a:r>
              <a:rPr lang="nb-NO" sz="1900" dirty="0"/>
              <a:t>Ofte kategorisk på spinkelt grunnlag</a:t>
            </a:r>
          </a:p>
          <a:p>
            <a:r>
              <a:rPr lang="nb-NO" sz="1900" dirty="0"/>
              <a:t>Etterspør begrunnelse eller hvordan vedkommende anbefaler at ulike hensyn avveies. Enten kommer det gode forslag eller så stilner kritikken</a:t>
            </a:r>
          </a:p>
          <a:p>
            <a:r>
              <a:rPr lang="nb-NO" sz="1900" dirty="0"/>
              <a:t>Hvis kritikken er et uttrykk for ekte engasjement kan du blant kritikerne finne personer som kan påta seg en større rolle ved en senere anledning</a:t>
            </a:r>
          </a:p>
          <a:p>
            <a:r>
              <a:rPr lang="nb-NO" sz="1900" dirty="0"/>
              <a:t>Er kritikken ubegrunnet eller lite gjennomtenkt kan du spørre «Kan du utdype hva du mener» eller» har du noen konkrete eksempler».</a:t>
            </a:r>
          </a:p>
        </p:txBody>
      </p:sp>
      <p:pic>
        <p:nvPicPr>
          <p:cNvPr id="7" name="Plassholder for bild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51" r="4751"/>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31</a:t>
            </a:fld>
            <a:endParaRPr lang="nb-NO"/>
          </a:p>
        </p:txBody>
      </p:sp>
    </p:spTree>
    <p:extLst>
      <p:ext uri="{BB962C8B-B14F-4D97-AF65-F5344CB8AC3E}">
        <p14:creationId xmlns:p14="http://schemas.microsoft.com/office/powerpoint/2010/main" val="2618412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Kverulanten</a:t>
            </a:r>
          </a:p>
        </p:txBody>
      </p:sp>
      <p:sp>
        <p:nvSpPr>
          <p:cNvPr id="3" name="Plassholder for innhold 2"/>
          <p:cNvSpPr>
            <a:spLocks noGrp="1"/>
          </p:cNvSpPr>
          <p:nvPr>
            <p:ph idx="1"/>
          </p:nvPr>
        </p:nvSpPr>
        <p:spPr>
          <a:xfrm>
            <a:off x="457200" y="1194286"/>
            <a:ext cx="4277870" cy="5127139"/>
          </a:xfrm>
        </p:spPr>
        <p:txBody>
          <a:bodyPr/>
          <a:lstStyle/>
          <a:p>
            <a:r>
              <a:rPr lang="nb-NO" sz="1900" dirty="0"/>
              <a:t>Gjentatte negative kommentarer eller </a:t>
            </a:r>
            <a:r>
              <a:rPr lang="nb-NO" sz="1900" dirty="0" err="1"/>
              <a:t>pirking</a:t>
            </a:r>
            <a:r>
              <a:rPr lang="nb-NO" sz="1900" dirty="0"/>
              <a:t> på ubetydelige detaljer</a:t>
            </a:r>
          </a:p>
          <a:p>
            <a:r>
              <a:rPr lang="nb-NO" sz="1900" dirty="0"/>
              <a:t>Etter å ha avsjekket med de andre møtedeltakerne, enten direkte eller ved observasjon, har du plikt til å stanse vedkommende</a:t>
            </a:r>
          </a:p>
          <a:p>
            <a:r>
              <a:rPr lang="nb-NO" sz="1900" dirty="0"/>
              <a:t>Gå tilbake til hensikt/dagsorden for møtet og minn deltakerne på hva som var møtets hensikt</a:t>
            </a:r>
          </a:p>
          <a:p>
            <a:r>
              <a:rPr lang="nb-NO" sz="1900" dirty="0"/>
              <a:t>Be vedkommende samle opp sine kommentarer og ta dem opp i etterkant, slik at resten av </a:t>
            </a:r>
            <a:r>
              <a:rPr lang="nb-NO" sz="1900" dirty="0" err="1"/>
              <a:t>møtedeltakerene</a:t>
            </a:r>
            <a:r>
              <a:rPr lang="nb-NO" sz="1900" dirty="0"/>
              <a:t> ikke trenger å forholde seg til diskusjonen</a:t>
            </a:r>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 r="75"/>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32</a:t>
            </a:fld>
            <a:endParaRPr lang="nb-NO"/>
          </a:p>
        </p:txBody>
      </p:sp>
    </p:spTree>
    <p:extLst>
      <p:ext uri="{BB962C8B-B14F-4D97-AF65-F5344CB8AC3E}">
        <p14:creationId xmlns:p14="http://schemas.microsoft.com/office/powerpoint/2010/main" val="175813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Debatt på møtene</a:t>
            </a:r>
          </a:p>
        </p:txBody>
      </p:sp>
      <p:sp>
        <p:nvSpPr>
          <p:cNvPr id="3" name="Plassholder for innhold 2"/>
          <p:cNvSpPr>
            <a:spLocks noGrp="1"/>
          </p:cNvSpPr>
          <p:nvPr>
            <p:ph idx="1"/>
          </p:nvPr>
        </p:nvSpPr>
        <p:spPr/>
        <p:txBody>
          <a:bodyPr/>
          <a:lstStyle/>
          <a:p>
            <a:r>
              <a:rPr lang="nb-NO" dirty="0"/>
              <a:t>Forvent reaksjoner</a:t>
            </a:r>
          </a:p>
          <a:p>
            <a:r>
              <a:rPr lang="nb-NO" dirty="0"/>
              <a:t>Teknikker i debatten</a:t>
            </a:r>
          </a:p>
          <a:p>
            <a:r>
              <a:rPr lang="nb-NO" dirty="0"/>
              <a:t>Hersketeknikker</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5" b="45"/>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33</a:t>
            </a:fld>
            <a:endParaRPr lang="nb-NO"/>
          </a:p>
        </p:txBody>
      </p:sp>
    </p:spTree>
    <p:extLst>
      <p:ext uri="{BB962C8B-B14F-4D97-AF65-F5344CB8AC3E}">
        <p14:creationId xmlns:p14="http://schemas.microsoft.com/office/powerpoint/2010/main" val="45455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Hersketeknikker</a:t>
            </a:r>
          </a:p>
        </p:txBody>
      </p:sp>
      <p:sp>
        <p:nvSpPr>
          <p:cNvPr id="3" name="Plassholder for innhold 2"/>
          <p:cNvSpPr>
            <a:spLocks noGrp="1"/>
          </p:cNvSpPr>
          <p:nvPr>
            <p:ph idx="1"/>
          </p:nvPr>
        </p:nvSpPr>
        <p:spPr/>
        <p:txBody>
          <a:bodyPr/>
          <a:lstStyle/>
          <a:p>
            <a:r>
              <a:rPr lang="nb-NO" dirty="0"/>
              <a:t>Usynliggjøring</a:t>
            </a:r>
          </a:p>
          <a:p>
            <a:r>
              <a:rPr lang="nb-NO" dirty="0"/>
              <a:t>Latterliggjøring</a:t>
            </a:r>
          </a:p>
          <a:p>
            <a:r>
              <a:rPr lang="nb-NO" dirty="0"/>
              <a:t>Umyndiggjøring</a:t>
            </a:r>
          </a:p>
          <a:p>
            <a:r>
              <a:rPr lang="nb-NO" dirty="0"/>
              <a:t>Stjele et forslag</a:t>
            </a:r>
          </a:p>
          <a:p>
            <a:r>
              <a:rPr lang="nb-NO" dirty="0"/>
              <a:t>Støysenderen</a:t>
            </a:r>
          </a:p>
        </p:txBody>
      </p:sp>
      <p:sp>
        <p:nvSpPr>
          <p:cNvPr id="5" name="Plassholder for lysbildenummer 4"/>
          <p:cNvSpPr>
            <a:spLocks noGrp="1"/>
          </p:cNvSpPr>
          <p:nvPr>
            <p:ph type="sldNum" sz="quarter" idx="4294967295"/>
          </p:nvPr>
        </p:nvSpPr>
        <p:spPr>
          <a:xfrm>
            <a:off x="6745758" y="6322124"/>
            <a:ext cx="2133600" cy="239928"/>
          </a:xfrm>
          <a:prstGeom prst="rect">
            <a:avLst/>
          </a:prstGeom>
        </p:spPr>
        <p:txBody>
          <a:bodyPr/>
          <a:lstStyle/>
          <a:p>
            <a:r>
              <a:rPr lang="nb-NO"/>
              <a:t> side </a:t>
            </a:r>
            <a:fld id="{ED770888-5CD5-754C-8CE0-01FF37B2D518}" type="slidenum">
              <a:rPr lang="nb-NO" smtClean="0"/>
              <a:pPr/>
              <a:t>34</a:t>
            </a:fld>
            <a:endParaRPr lang="nb-NO"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658" y="1041886"/>
            <a:ext cx="3124200" cy="4728903"/>
          </a:xfrm>
          <a:prstGeom prst="rect">
            <a:avLst/>
          </a:prstGeom>
        </p:spPr>
      </p:pic>
    </p:spTree>
    <p:extLst>
      <p:ext uri="{BB962C8B-B14F-4D97-AF65-F5344CB8AC3E}">
        <p14:creationId xmlns:p14="http://schemas.microsoft.com/office/powerpoint/2010/main" val="206641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Avstemningsregler</a:t>
            </a:r>
          </a:p>
        </p:txBody>
      </p:sp>
      <p:sp>
        <p:nvSpPr>
          <p:cNvPr id="3" name="Plassholder for innhold 2"/>
          <p:cNvSpPr>
            <a:spLocks noGrp="1"/>
          </p:cNvSpPr>
          <p:nvPr>
            <p:ph idx="1"/>
          </p:nvPr>
        </p:nvSpPr>
        <p:spPr/>
        <p:txBody>
          <a:bodyPr/>
          <a:lstStyle/>
          <a:p>
            <a:r>
              <a:rPr lang="nb-NO" dirty="0"/>
              <a:t>Forslagsorden</a:t>
            </a:r>
          </a:p>
          <a:p>
            <a:r>
              <a:rPr lang="nb-NO" dirty="0"/>
              <a:t>Votering</a:t>
            </a:r>
          </a:p>
          <a:p>
            <a:r>
              <a:rPr lang="nb-NO" dirty="0"/>
              <a:t>Flertallsformer</a:t>
            </a:r>
          </a:p>
        </p:txBody>
      </p:sp>
      <p:pic>
        <p:nvPicPr>
          <p:cNvPr id="6" name="Plassholder for bilde 5" descr="avstemning_1231418537.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 b="19"/>
          <a:stretch>
            <a:fillRect/>
          </a:stretch>
        </p:blipFill>
        <p:spPr/>
      </p:pic>
      <p:sp>
        <p:nvSpPr>
          <p:cNvPr id="5" name="Plassholder for lysbildenummer 4"/>
          <p:cNvSpPr>
            <a:spLocks noGrp="1"/>
          </p:cNvSpPr>
          <p:nvPr>
            <p:ph type="sldNum" sz="quarter" idx="4294967295"/>
          </p:nvPr>
        </p:nvSpPr>
        <p:spPr>
          <a:xfrm>
            <a:off x="6745758" y="6322124"/>
            <a:ext cx="2133600" cy="239928"/>
          </a:xfrm>
          <a:prstGeom prst="rect">
            <a:avLst/>
          </a:prstGeom>
        </p:spPr>
        <p:txBody>
          <a:bodyPr/>
          <a:lstStyle/>
          <a:p>
            <a:r>
              <a:rPr lang="nb-NO"/>
              <a:t> side </a:t>
            </a:r>
            <a:fld id="{ED770888-5CD5-754C-8CE0-01FF37B2D518}" type="slidenum">
              <a:rPr lang="nb-NO" smtClean="0"/>
              <a:pPr/>
              <a:t>35</a:t>
            </a:fld>
            <a:endParaRPr lang="nb-NO" dirty="0"/>
          </a:p>
        </p:txBody>
      </p:sp>
    </p:spTree>
    <p:extLst>
      <p:ext uri="{BB962C8B-B14F-4D97-AF65-F5344CB8AC3E}">
        <p14:creationId xmlns:p14="http://schemas.microsoft.com/office/powerpoint/2010/main" val="144882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Oppfølging</a:t>
            </a:r>
          </a:p>
        </p:txBody>
      </p:sp>
      <p:sp>
        <p:nvSpPr>
          <p:cNvPr id="3" name="Plassholder for innhold 2"/>
          <p:cNvSpPr>
            <a:spLocks noGrp="1"/>
          </p:cNvSpPr>
          <p:nvPr>
            <p:ph idx="1"/>
          </p:nvPr>
        </p:nvSpPr>
        <p:spPr/>
        <p:txBody>
          <a:bodyPr/>
          <a:lstStyle/>
          <a:p>
            <a:r>
              <a:rPr lang="nb-NO" dirty="0"/>
              <a:t>Protokoll</a:t>
            </a:r>
          </a:p>
          <a:p>
            <a:r>
              <a:rPr lang="nb-NO" dirty="0"/>
              <a:t>Referat</a:t>
            </a:r>
          </a:p>
          <a:p>
            <a:r>
              <a:rPr lang="nb-NO" dirty="0"/>
              <a:t>Informasjon</a:t>
            </a:r>
          </a:p>
          <a:p>
            <a:r>
              <a:rPr lang="nb-NO" dirty="0"/>
              <a:t>Var møtet vellykket?</a:t>
            </a:r>
          </a:p>
        </p:txBody>
      </p:sp>
      <p:pic>
        <p:nvPicPr>
          <p:cNvPr id="7" name="Plassholder for bilde 6" descr="images-2.jpe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5" r="205"/>
          <a:stretch>
            <a:fillRect/>
          </a:stretch>
        </p:blipFill>
        <p:spPr/>
      </p:pic>
      <p:sp>
        <p:nvSpPr>
          <p:cNvPr id="5" name="Plassholder for lysbildenummer 4"/>
          <p:cNvSpPr>
            <a:spLocks noGrp="1"/>
          </p:cNvSpPr>
          <p:nvPr>
            <p:ph type="sldNum" sz="quarter" idx="4294967295"/>
          </p:nvPr>
        </p:nvSpPr>
        <p:spPr>
          <a:xfrm>
            <a:off x="6745758" y="6322124"/>
            <a:ext cx="2133600" cy="239928"/>
          </a:xfrm>
          <a:prstGeom prst="rect">
            <a:avLst/>
          </a:prstGeom>
        </p:spPr>
        <p:txBody>
          <a:bodyPr/>
          <a:lstStyle/>
          <a:p>
            <a:r>
              <a:rPr lang="nb-NO"/>
              <a:t> side </a:t>
            </a:r>
            <a:fld id="{ED770888-5CD5-754C-8CE0-01FF37B2D518}" type="slidenum">
              <a:rPr lang="nb-NO" smtClean="0"/>
              <a:pPr/>
              <a:t>36</a:t>
            </a:fld>
            <a:endParaRPr lang="nb-NO" dirty="0"/>
          </a:p>
        </p:txBody>
      </p:sp>
    </p:spTree>
    <p:extLst>
      <p:ext uri="{BB962C8B-B14F-4D97-AF65-F5344CB8AC3E}">
        <p14:creationId xmlns:p14="http://schemas.microsoft.com/office/powerpoint/2010/main" val="199636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Aktuelle verv</a:t>
            </a:r>
          </a:p>
        </p:txBody>
      </p:sp>
      <p:sp>
        <p:nvSpPr>
          <p:cNvPr id="3" name="Plassholder for innhold 2"/>
          <p:cNvSpPr>
            <a:spLocks noGrp="1"/>
          </p:cNvSpPr>
          <p:nvPr>
            <p:ph idx="1"/>
          </p:nvPr>
        </p:nvSpPr>
        <p:spPr>
          <a:xfrm>
            <a:off x="457200" y="1194286"/>
            <a:ext cx="7995138" cy="4525963"/>
          </a:xfrm>
        </p:spPr>
        <p:txBody>
          <a:bodyPr/>
          <a:lstStyle/>
          <a:p>
            <a:r>
              <a:rPr lang="nb-NO" dirty="0"/>
              <a:t>Leder</a:t>
            </a:r>
          </a:p>
          <a:p>
            <a:r>
              <a:rPr lang="nb-NO" dirty="0"/>
              <a:t>Nestleder</a:t>
            </a:r>
          </a:p>
          <a:p>
            <a:r>
              <a:rPr lang="nb-NO" dirty="0"/>
              <a:t>Sekretær</a:t>
            </a:r>
          </a:p>
          <a:p>
            <a:r>
              <a:rPr lang="nb-NO" dirty="0"/>
              <a:t>Kasserer/økonomiansvarlig</a:t>
            </a:r>
          </a:p>
          <a:p>
            <a:r>
              <a:rPr lang="nb-NO" dirty="0"/>
              <a:t>Styremedlem</a:t>
            </a:r>
          </a:p>
          <a:p>
            <a:pPr marL="0" indent="0">
              <a:buNone/>
            </a:pPr>
            <a:endParaRPr lang="nb-NO" sz="2000" i="1" dirty="0"/>
          </a:p>
          <a:p>
            <a:pPr marL="0" indent="0">
              <a:buNone/>
            </a:pPr>
            <a:r>
              <a:rPr lang="nb-NO" sz="2000" i="1" dirty="0"/>
              <a:t>I noen tilfeller velges det kun personer inn i styret, og styret gis fullmakt til å konstituere seg selv (fordele vervene)</a:t>
            </a:r>
          </a:p>
          <a:p>
            <a:endParaRPr lang="nb-NO" dirty="0"/>
          </a:p>
        </p:txBody>
      </p:sp>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4</a:t>
            </a:fld>
            <a:endParaRPr lang="nb-NO"/>
          </a:p>
        </p:txBody>
      </p:sp>
    </p:spTree>
    <p:extLst>
      <p:ext uri="{BB962C8B-B14F-4D97-AF65-F5344CB8AC3E}">
        <p14:creationId xmlns:p14="http://schemas.microsoft.com/office/powerpoint/2010/main" val="102710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Leder</a:t>
            </a:r>
          </a:p>
        </p:txBody>
      </p:sp>
      <p:sp>
        <p:nvSpPr>
          <p:cNvPr id="3" name="Plassholder for innhold 2"/>
          <p:cNvSpPr>
            <a:spLocks noGrp="1"/>
          </p:cNvSpPr>
          <p:nvPr>
            <p:ph idx="1"/>
          </p:nvPr>
        </p:nvSpPr>
        <p:spPr/>
        <p:txBody>
          <a:bodyPr/>
          <a:lstStyle/>
          <a:p>
            <a:r>
              <a:rPr lang="nb-NO" sz="2000" dirty="0"/>
              <a:t>Leder er ofte både hovedtillitsvalgt i henhold til tariffavtalen og leder valgt av årsmøte</a:t>
            </a:r>
          </a:p>
          <a:p>
            <a:r>
              <a:rPr lang="nb-NO" sz="2000" dirty="0"/>
              <a:t>Leder er den som representerer klubben. En god leder skal ikke gjøre alle oppgavene selv, men skal sørge for at man løser den oppgaven som man er opptatt av så effektivt som mulig</a:t>
            </a:r>
          </a:p>
          <a:p>
            <a:r>
              <a:rPr lang="nb-NO" sz="2000" dirty="0"/>
              <a:t>Skal sørge for innkalling og eventuell dagsorden for styremøter</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172" r="5172"/>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5</a:t>
            </a:fld>
            <a:endParaRPr lang="nb-NO"/>
          </a:p>
        </p:txBody>
      </p:sp>
    </p:spTree>
    <p:extLst>
      <p:ext uri="{BB962C8B-B14F-4D97-AF65-F5344CB8AC3E}">
        <p14:creationId xmlns:p14="http://schemas.microsoft.com/office/powerpoint/2010/main" val="380598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Nestleder</a:t>
            </a:r>
          </a:p>
        </p:txBody>
      </p:sp>
      <p:sp>
        <p:nvSpPr>
          <p:cNvPr id="3" name="Plassholder for innhold 2"/>
          <p:cNvSpPr>
            <a:spLocks noGrp="1"/>
          </p:cNvSpPr>
          <p:nvPr>
            <p:ph idx="1"/>
          </p:nvPr>
        </p:nvSpPr>
        <p:spPr/>
        <p:txBody>
          <a:bodyPr/>
          <a:lstStyle/>
          <a:p>
            <a:r>
              <a:rPr lang="nb-NO" dirty="0"/>
              <a:t>Skal fungere som leder ved leders fravær</a:t>
            </a:r>
          </a:p>
          <a:p>
            <a:r>
              <a:rPr lang="nb-NO" dirty="0"/>
              <a:t>Samarbeide med leder vedrørende fordeling av arbeidsoppgaver</a:t>
            </a:r>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 r="239"/>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6</a:t>
            </a:fld>
            <a:endParaRPr lang="nb-NO"/>
          </a:p>
        </p:txBody>
      </p:sp>
    </p:spTree>
    <p:extLst>
      <p:ext uri="{BB962C8B-B14F-4D97-AF65-F5344CB8AC3E}">
        <p14:creationId xmlns:p14="http://schemas.microsoft.com/office/powerpoint/2010/main" val="369176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Sekretær	</a:t>
            </a:r>
          </a:p>
        </p:txBody>
      </p:sp>
      <p:sp>
        <p:nvSpPr>
          <p:cNvPr id="3" name="Plassholder for innhold 2"/>
          <p:cNvSpPr>
            <a:spLocks noGrp="1"/>
          </p:cNvSpPr>
          <p:nvPr>
            <p:ph idx="1"/>
          </p:nvPr>
        </p:nvSpPr>
        <p:spPr/>
        <p:txBody>
          <a:bodyPr/>
          <a:lstStyle/>
          <a:p>
            <a:r>
              <a:rPr lang="nb-NO" dirty="0"/>
              <a:t>Skrive (korte) protokoll/referat fra møtene</a:t>
            </a:r>
          </a:p>
          <a:p>
            <a:r>
              <a:rPr lang="nb-NO" dirty="0"/>
              <a:t>Hjelpe til med eventuell rapportering</a:t>
            </a:r>
          </a:p>
          <a:p>
            <a:r>
              <a:rPr lang="nb-NO" dirty="0"/>
              <a:t>Ta vare på den post/e-post og andre papirer dere lager og mottar som klubb</a:t>
            </a:r>
          </a:p>
        </p:txBody>
      </p:sp>
      <p:pic>
        <p:nvPicPr>
          <p:cNvPr id="8" name="Plassholder for bilde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68" b="1668"/>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7</a:t>
            </a:fld>
            <a:endParaRPr lang="nb-NO"/>
          </a:p>
        </p:txBody>
      </p:sp>
    </p:spTree>
    <p:extLst>
      <p:ext uri="{BB962C8B-B14F-4D97-AF65-F5344CB8AC3E}">
        <p14:creationId xmlns:p14="http://schemas.microsoft.com/office/powerpoint/2010/main" val="17795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Kasserer</a:t>
            </a:r>
          </a:p>
        </p:txBody>
      </p:sp>
      <p:sp>
        <p:nvSpPr>
          <p:cNvPr id="3" name="Plassholder for innhold 2"/>
          <p:cNvSpPr>
            <a:spLocks noGrp="1"/>
          </p:cNvSpPr>
          <p:nvPr>
            <p:ph idx="1"/>
          </p:nvPr>
        </p:nvSpPr>
        <p:spPr/>
        <p:txBody>
          <a:bodyPr/>
          <a:lstStyle/>
          <a:p>
            <a:r>
              <a:rPr lang="nb-NO" dirty="0"/>
              <a:t>Alle grupper med minimum 5 medlemmer har rett til driftstøtte fra Parat. Noen har egen kontingent i tillegg, andre igjen får støtte fra arbeidsgiver. Disse pengene må det holdes oversikt over, det skal søkes, rapporteres og medlemmene skal gis innsyn i  pengebruken</a:t>
            </a:r>
          </a:p>
          <a:p>
            <a:r>
              <a:rPr lang="nb-NO" dirty="0"/>
              <a:t>Styret og til sist årsmøte skal ha rapport i form av regnskap, og det skal også Parat ha</a:t>
            </a:r>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8" r="268"/>
          <a:stretch>
            <a:fillRect/>
          </a:stretch>
        </p:blipFill>
        <p:spPr/>
      </p:pic>
      <p:sp>
        <p:nvSpPr>
          <p:cNvPr id="5" name="Plassholder for lysbildenummer 4"/>
          <p:cNvSpPr>
            <a:spLocks noGrp="1"/>
          </p:cNvSpPr>
          <p:nvPr>
            <p:ph type="sldNum" sz="quarter" idx="14"/>
          </p:nvPr>
        </p:nvSpPr>
        <p:spPr/>
        <p:txBody>
          <a:bodyPr/>
          <a:lstStyle/>
          <a:p>
            <a:pPr>
              <a:defRPr/>
            </a:pPr>
            <a:r>
              <a:rPr lang="nb-NO"/>
              <a:t> side </a:t>
            </a:r>
            <a:fld id="{A58937C5-39A2-44C3-9106-2CDAC23EA273}" type="slidenum">
              <a:rPr lang="nb-NO" smtClean="0"/>
              <a:pPr>
                <a:defRPr/>
              </a:pPr>
              <a:t>8</a:t>
            </a:fld>
            <a:endParaRPr lang="nb-NO"/>
          </a:p>
        </p:txBody>
      </p:sp>
    </p:spTree>
    <p:extLst>
      <p:ext uri="{BB962C8B-B14F-4D97-AF65-F5344CB8AC3E}">
        <p14:creationId xmlns:p14="http://schemas.microsoft.com/office/powerpoint/2010/main" val="352828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7" b="397"/>
          <a:stretch>
            <a:fillRect/>
          </a:stretch>
        </p:blipFill>
        <p:spPr>
          <a:ln>
            <a:solidFill>
              <a:schemeClr val="bg1"/>
            </a:solidFill>
          </a:ln>
        </p:spPr>
      </p:pic>
      <p:sp>
        <p:nvSpPr>
          <p:cNvPr id="3" name="Plassholder for lysbildenummer 2"/>
          <p:cNvSpPr>
            <a:spLocks noGrp="1"/>
          </p:cNvSpPr>
          <p:nvPr>
            <p:ph type="sldNum" sz="quarter" idx="14"/>
          </p:nvPr>
        </p:nvSpPr>
        <p:spPr/>
        <p:txBody>
          <a:bodyPr/>
          <a:lstStyle/>
          <a:p>
            <a:pPr>
              <a:defRPr/>
            </a:pPr>
            <a:r>
              <a:rPr lang="nb-NO"/>
              <a:t> side </a:t>
            </a:r>
            <a:fld id="{12CB3DE0-5AC9-4CDA-92D0-0D9637D22120}" type="slidenum">
              <a:rPr lang="nb-NO" smtClean="0"/>
              <a:pPr>
                <a:defRPr/>
              </a:pPr>
              <a:t>9</a:t>
            </a:fld>
            <a:endParaRPr lang="nb-NO"/>
          </a:p>
        </p:txBody>
      </p:sp>
      <p:sp>
        <p:nvSpPr>
          <p:cNvPr id="7" name="Plassholder for tekst 6">
            <a:extLst>
              <a:ext uri="{FF2B5EF4-FFF2-40B4-BE49-F238E27FC236}">
                <a16:creationId xmlns:a16="http://schemas.microsoft.com/office/drawing/2014/main" xmlns="" id="{492E1E35-2D59-6341-82EE-47423CCDC5A5}"/>
              </a:ext>
            </a:extLst>
          </p:cNvPr>
          <p:cNvSpPr txBox="1">
            <a:spLocks/>
          </p:cNvSpPr>
          <p:nvPr/>
        </p:nvSpPr>
        <p:spPr>
          <a:xfrm>
            <a:off x="457200" y="2433083"/>
            <a:ext cx="2952603" cy="467338"/>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000" dirty="0">
                <a:solidFill>
                  <a:schemeClr val="bg1"/>
                </a:solidFill>
              </a:rPr>
              <a:t>Tema 2</a:t>
            </a:r>
          </a:p>
        </p:txBody>
      </p:sp>
      <p:sp>
        <p:nvSpPr>
          <p:cNvPr id="8" name="Plassholder for tekst 7">
            <a:extLst>
              <a:ext uri="{FF2B5EF4-FFF2-40B4-BE49-F238E27FC236}">
                <a16:creationId xmlns:a16="http://schemas.microsoft.com/office/drawing/2014/main" xmlns="" id="{0F167266-6C98-284D-B6D8-439F70ECC01B}"/>
              </a:ext>
            </a:extLst>
          </p:cNvPr>
          <p:cNvSpPr txBox="1">
            <a:spLocks/>
          </p:cNvSpPr>
          <p:nvPr/>
        </p:nvSpPr>
        <p:spPr>
          <a:xfrm>
            <a:off x="457199" y="2930348"/>
            <a:ext cx="4031673" cy="579582"/>
          </a:xfrm>
          <a:prstGeom prst="rect">
            <a:avLst/>
          </a:prstGeom>
        </p:spPr>
        <p:txBody>
          <a:bodyPr/>
          <a:lstStyle>
            <a:lvl1pPr marL="342900" indent="-342900" algn="l" defTabSz="457200" rtl="0" eaLnBrk="1" fontAlgn="base" hangingPunct="1">
              <a:spcBef>
                <a:spcPct val="20000"/>
              </a:spcBef>
              <a:spcAft>
                <a:spcPts val="500"/>
              </a:spcAft>
              <a:buClr>
                <a:srgbClr val="BC3C07"/>
              </a:buClr>
              <a:buFont typeface="Arial"/>
              <a:buChar char="•"/>
              <a:defRPr sz="2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ts val="500"/>
              </a:spcAft>
              <a:buFont typeface="Arial" charset="0"/>
              <a:buChar char="–"/>
              <a:defRPr sz="20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ts val="500"/>
              </a:spcAft>
              <a:buClr>
                <a:srgbClr val="7F7F7F"/>
              </a:buClr>
              <a:buFont typeface="Arial" charset="0"/>
              <a:buChar char="•"/>
              <a:defRPr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ts val="500"/>
              </a:spcAft>
              <a:buFont typeface="Arial" charset="0"/>
              <a:buChar char="–"/>
              <a:defRPr sz="16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ts val="500"/>
              </a:spcAft>
              <a:buFont typeface="Arial" charset="0"/>
              <a:buChar char="»"/>
              <a:defRPr sz="14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2600" dirty="0">
                <a:solidFill>
                  <a:schemeClr val="bg1"/>
                </a:solidFill>
              </a:rPr>
              <a:t>Mål for klubben</a:t>
            </a:r>
          </a:p>
        </p:txBody>
      </p:sp>
    </p:spTree>
    <p:extLst>
      <p:ext uri="{BB962C8B-B14F-4D97-AF65-F5344CB8AC3E}">
        <p14:creationId xmlns:p14="http://schemas.microsoft.com/office/powerpoint/2010/main" val="373854330"/>
      </p:ext>
    </p:extLst>
  </p:cSld>
  <p:clrMapOvr>
    <a:masterClrMapping/>
  </p:clrMapOvr>
</p:sld>
</file>

<file path=ppt/theme/theme1.xml><?xml version="1.0" encoding="utf-8"?>
<a:theme xmlns:a="http://schemas.openxmlformats.org/drawingml/2006/main" name="PPT-mal Parat grunnopplæring v1-2">
  <a:themeElements>
    <a:clrScheme name="Parat 1">
      <a:dk1>
        <a:srgbClr val="425563"/>
      </a:dk1>
      <a:lt1>
        <a:sysClr val="window" lastClr="FFFFFF"/>
      </a:lt1>
      <a:dk2>
        <a:srgbClr val="FC2D0D"/>
      </a:dk2>
      <a:lt2>
        <a:srgbClr val="D7D2CB"/>
      </a:lt2>
      <a:accent1>
        <a:srgbClr val="425563"/>
      </a:accent1>
      <a:accent2>
        <a:srgbClr val="D9E1E2"/>
      </a:accent2>
      <a:accent3>
        <a:srgbClr val="DD4815"/>
      </a:accent3>
      <a:accent4>
        <a:srgbClr val="00A000"/>
      </a:accent4>
      <a:accent5>
        <a:srgbClr val="0071FF"/>
      </a:accent5>
      <a:accent6>
        <a:srgbClr val="8063CA"/>
      </a:accent6>
      <a:hlink>
        <a:srgbClr val="DD4815"/>
      </a:hlink>
      <a:folHlink>
        <a:srgbClr val="DD4815"/>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KursmalV1_justert.potx" id="{C1E5EE55-8B0E-4C06-AE90-49D98B5A9A96}" vid="{36E9C2A2-3E4F-4781-A0E8-A9FDCB88C5A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PPT-mal Parat grunnopplæring v1-2</Template>
  <TotalTime>38</TotalTime>
  <Words>4707</Words>
  <Application>Microsoft Office PowerPoint</Application>
  <PresentationFormat>Skjermfremvisning (4:3)</PresentationFormat>
  <Paragraphs>432</Paragraphs>
  <Slides>36</Slides>
  <Notes>27</Notes>
  <HiddenSlides>0</HiddenSlides>
  <MMClips>0</MMClips>
  <ScaleCrop>false</ScaleCrop>
  <HeadingPairs>
    <vt:vector size="4" baseType="variant">
      <vt:variant>
        <vt:lpstr>Tema</vt:lpstr>
      </vt:variant>
      <vt:variant>
        <vt:i4>1</vt:i4>
      </vt:variant>
      <vt:variant>
        <vt:lpstr>Lysbildetitler</vt:lpstr>
      </vt:variant>
      <vt:variant>
        <vt:i4>36</vt:i4>
      </vt:variant>
    </vt:vector>
  </HeadingPairs>
  <TitlesOfParts>
    <vt:vector size="37" baseType="lpstr">
      <vt:lpstr>PPT-mal Parat grunnopplæring v1-2</vt:lpstr>
      <vt:lpstr>Klubbdrift</vt:lpstr>
      <vt:lpstr>PowerPoint-presentasjon</vt:lpstr>
      <vt:lpstr>Hvilke verv trenger vi i styret</vt:lpstr>
      <vt:lpstr>Aktuelle verv</vt:lpstr>
      <vt:lpstr>Leder</vt:lpstr>
      <vt:lpstr>Nestleder</vt:lpstr>
      <vt:lpstr>Sekretær </vt:lpstr>
      <vt:lpstr>Kasserer</vt:lpstr>
      <vt:lpstr>PowerPoint-presentasjon</vt:lpstr>
      <vt:lpstr>Formål, mål og aktiviteter</vt:lpstr>
      <vt:lpstr>Mål for en periode</vt:lpstr>
      <vt:lpstr>Aktiviteter og mål</vt:lpstr>
      <vt:lpstr>Forventningsavklaring</vt:lpstr>
      <vt:lpstr>Handlingsplan</vt:lpstr>
      <vt:lpstr>Evaluering og årsmelding</vt:lpstr>
      <vt:lpstr>PowerPoint-presentasjon</vt:lpstr>
      <vt:lpstr>Kasserer/økonomiansvarlig</vt:lpstr>
      <vt:lpstr>Budsjett og regnskap</vt:lpstr>
      <vt:lpstr>Klubbkasse</vt:lpstr>
      <vt:lpstr>Foreningskonto</vt:lpstr>
      <vt:lpstr>Fullmaktskjema</vt:lpstr>
      <vt:lpstr>Driftstilskudd</vt:lpstr>
      <vt:lpstr>Opplæringsmidler</vt:lpstr>
      <vt:lpstr>Kost/nytte</vt:lpstr>
      <vt:lpstr>PowerPoint-presentasjon</vt:lpstr>
      <vt:lpstr>Møter møter møter møter møter</vt:lpstr>
      <vt:lpstr>Forberedelser</vt:lpstr>
      <vt:lpstr>Møteledelse</vt:lpstr>
      <vt:lpstr>Møteplageren</vt:lpstr>
      <vt:lpstr>Spørsmålsstilleren</vt:lpstr>
      <vt:lpstr>Kritikeren</vt:lpstr>
      <vt:lpstr>Kverulanten</vt:lpstr>
      <vt:lpstr>Debatt på møtene</vt:lpstr>
      <vt:lpstr>Hersketeknikker</vt:lpstr>
      <vt:lpstr>Avstemningsregler</vt:lpstr>
      <vt:lpstr>Oppfølging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Ramseng</dc:creator>
  <cp:lastModifiedBy>Lise Harstad</cp:lastModifiedBy>
  <cp:revision>20</cp:revision>
  <cp:lastPrinted>2017-02-15T08:19:12Z</cp:lastPrinted>
  <dcterms:created xsi:type="dcterms:W3CDTF">2018-11-01T10:56:43Z</dcterms:created>
  <dcterms:modified xsi:type="dcterms:W3CDTF">2018-11-26T11:08:48Z</dcterms:modified>
</cp:coreProperties>
</file>